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256" r:id="rId2"/>
    <p:sldId id="257" r:id="rId3"/>
    <p:sldId id="260" r:id="rId4"/>
    <p:sldId id="261" r:id="rId5"/>
    <p:sldId id="273" r:id="rId6"/>
    <p:sldId id="274" r:id="rId7"/>
    <p:sldId id="262" r:id="rId8"/>
    <p:sldId id="276" r:id="rId9"/>
    <p:sldId id="310" r:id="rId10"/>
    <p:sldId id="320" r:id="rId11"/>
    <p:sldId id="279" r:id="rId12"/>
    <p:sldId id="280" r:id="rId13"/>
    <p:sldId id="281" r:id="rId14"/>
    <p:sldId id="282" r:id="rId15"/>
    <p:sldId id="315" r:id="rId16"/>
    <p:sldId id="311" r:id="rId17"/>
    <p:sldId id="316" r:id="rId18"/>
    <p:sldId id="314" r:id="rId19"/>
    <p:sldId id="284" r:id="rId20"/>
    <p:sldId id="286" r:id="rId21"/>
    <p:sldId id="287" r:id="rId22"/>
    <p:sldId id="289" r:id="rId23"/>
    <p:sldId id="290" r:id="rId24"/>
    <p:sldId id="309" r:id="rId25"/>
    <p:sldId id="293" r:id="rId26"/>
    <p:sldId id="306" r:id="rId27"/>
    <p:sldId id="294" r:id="rId28"/>
    <p:sldId id="308" r:id="rId29"/>
    <p:sldId id="295" r:id="rId30"/>
    <p:sldId id="307" r:id="rId31"/>
    <p:sldId id="305" r:id="rId32"/>
    <p:sldId id="297" r:id="rId33"/>
    <p:sldId id="298" r:id="rId34"/>
    <p:sldId id="299" r:id="rId35"/>
    <p:sldId id="300" r:id="rId36"/>
    <p:sldId id="302" r:id="rId37"/>
    <p:sldId id="319" r:id="rId38"/>
    <p:sldId id="303" r:id="rId3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15F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8" d="100"/>
          <a:sy n="48" d="100"/>
        </p:scale>
        <p:origin x="67" y="6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4849DAC-C947-E112-17FB-B0E14774A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D0504231-176B-3576-D293-1BAFD48C77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DB1EC5-1B0D-4212-87B8-06DC6C199E6F}" type="datetimeFigureOut">
              <a:rPr lang="es-ES" smtClean="0"/>
              <a:t>25/06/2025</a:t>
            </a:fld>
            <a:endParaRPr lang="es-ES"/>
          </a:p>
        </p:txBody>
      </p:sp>
      <p:sp>
        <p:nvSpPr>
          <p:cNvPr id="4" name="Marcador de pie de página 3">
            <a:extLst>
              <a:ext uri="{FF2B5EF4-FFF2-40B4-BE49-F238E27FC236}">
                <a16:creationId xmlns:a16="http://schemas.microsoft.com/office/drawing/2014/main" id="{4906455A-CC40-05DE-AC20-60A472321E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89C9015F-B345-14A6-01B2-596A52013C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7BBE8A-D4C9-4092-B569-5191E33AC8DF}" type="slidenum">
              <a:rPr lang="es-ES" smtClean="0"/>
              <a:t>‹Nº›</a:t>
            </a:fld>
            <a:endParaRPr lang="es-ES"/>
          </a:p>
        </p:txBody>
      </p:sp>
    </p:spTree>
    <p:extLst>
      <p:ext uri="{BB962C8B-B14F-4D97-AF65-F5344CB8AC3E}">
        <p14:creationId xmlns:p14="http://schemas.microsoft.com/office/powerpoint/2010/main" val="204818138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1A1F8-B784-48A3-83E5-6B84A9664670}" type="datetimeFigureOut">
              <a:rPr lang="es-ES" smtClean="0"/>
              <a:t>25/06/2025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89D-9D81-4444-8DDA-3B6FBF7B84BD}" type="slidenum">
              <a:rPr lang="es-ES" smtClean="0"/>
              <a:t>‹Nº›</a:t>
            </a:fld>
            <a:endParaRPr lang="es-ES"/>
          </a:p>
        </p:txBody>
      </p:sp>
    </p:spTree>
    <p:extLst>
      <p:ext uri="{BB962C8B-B14F-4D97-AF65-F5344CB8AC3E}">
        <p14:creationId xmlns:p14="http://schemas.microsoft.com/office/powerpoint/2010/main" val="425067934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CE2689D-9D81-4444-8DDA-3B6FBF7B84BD}" type="slidenum">
              <a:rPr lang="es-ES" smtClean="0"/>
              <a:t>4</a:t>
            </a:fld>
            <a:endParaRPr lang="es-ES"/>
          </a:p>
        </p:txBody>
      </p:sp>
      <p:sp>
        <p:nvSpPr>
          <p:cNvPr id="5" name="Marcador de pie de página 4">
            <a:extLst>
              <a:ext uri="{FF2B5EF4-FFF2-40B4-BE49-F238E27FC236}">
                <a16:creationId xmlns:a16="http://schemas.microsoft.com/office/drawing/2014/main" id="{C9159E40-29EE-CC1B-3682-42DD403E1FBE}"/>
              </a:ext>
            </a:extLst>
          </p:cNvPr>
          <p:cNvSpPr>
            <a:spLocks noGrp="1"/>
          </p:cNvSpPr>
          <p:nvPr>
            <p:ph type="ftr" sz="quarter" idx="4"/>
          </p:nvPr>
        </p:nvSpPr>
        <p:spPr/>
        <p:txBody>
          <a:bodyPr/>
          <a:lstStyle/>
          <a:p>
            <a:endParaRPr lang="es-ES"/>
          </a:p>
        </p:txBody>
      </p:sp>
    </p:spTree>
    <p:extLst>
      <p:ext uri="{BB962C8B-B14F-4D97-AF65-F5344CB8AC3E}">
        <p14:creationId xmlns:p14="http://schemas.microsoft.com/office/powerpoint/2010/main" val="4634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EE72D-A1A2-0812-FAE1-661F868747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7D7F24-525C-720D-645A-96BE463F83E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001D684-CAD3-DEBC-05AA-F2D1F872A608}"/>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AAEF92C-1C17-7192-0F4C-2CC287842107}"/>
              </a:ext>
            </a:extLst>
          </p:cNvPr>
          <p:cNvSpPr>
            <a:spLocks noGrp="1"/>
          </p:cNvSpPr>
          <p:nvPr>
            <p:ph type="sldNum" sz="quarter" idx="5"/>
          </p:nvPr>
        </p:nvSpPr>
        <p:spPr/>
        <p:txBody>
          <a:bodyPr/>
          <a:lstStyle/>
          <a:p>
            <a:fld id="{8CE2689D-9D81-4444-8DDA-3B6FBF7B84BD}" type="slidenum">
              <a:rPr lang="es-ES" smtClean="0"/>
              <a:t>5</a:t>
            </a:fld>
            <a:endParaRPr lang="es-ES"/>
          </a:p>
        </p:txBody>
      </p:sp>
      <p:sp>
        <p:nvSpPr>
          <p:cNvPr id="5" name="Marcador de pie de página 4">
            <a:extLst>
              <a:ext uri="{FF2B5EF4-FFF2-40B4-BE49-F238E27FC236}">
                <a16:creationId xmlns:a16="http://schemas.microsoft.com/office/drawing/2014/main" id="{910A7957-904B-893C-5D42-669121EB7C76}"/>
              </a:ext>
            </a:extLst>
          </p:cNvPr>
          <p:cNvSpPr>
            <a:spLocks noGrp="1"/>
          </p:cNvSpPr>
          <p:nvPr>
            <p:ph type="ftr" sz="quarter" idx="4"/>
          </p:nvPr>
        </p:nvSpPr>
        <p:spPr/>
        <p:txBody>
          <a:bodyPr/>
          <a:lstStyle/>
          <a:p>
            <a:endParaRPr lang="es-ES"/>
          </a:p>
        </p:txBody>
      </p:sp>
    </p:spTree>
    <p:extLst>
      <p:ext uri="{BB962C8B-B14F-4D97-AF65-F5344CB8AC3E}">
        <p14:creationId xmlns:p14="http://schemas.microsoft.com/office/powerpoint/2010/main" val="3891379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ED254-BF46-E589-6380-D29073C20A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8D9A531-004E-3EFA-597B-D732EB86954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E5CCF7-B44E-73CB-876E-99DD88932AD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A9C96B3-4CE2-BDE7-D56C-DD0012DE172C}"/>
              </a:ext>
            </a:extLst>
          </p:cNvPr>
          <p:cNvSpPr>
            <a:spLocks noGrp="1"/>
          </p:cNvSpPr>
          <p:nvPr>
            <p:ph type="sldNum" sz="quarter" idx="5"/>
          </p:nvPr>
        </p:nvSpPr>
        <p:spPr/>
        <p:txBody>
          <a:bodyPr/>
          <a:lstStyle/>
          <a:p>
            <a:fld id="{8CE2689D-9D81-4444-8DDA-3B6FBF7B84BD}" type="slidenum">
              <a:rPr lang="es-ES" smtClean="0"/>
              <a:t>6</a:t>
            </a:fld>
            <a:endParaRPr lang="es-ES"/>
          </a:p>
        </p:txBody>
      </p:sp>
      <p:sp>
        <p:nvSpPr>
          <p:cNvPr id="5" name="Marcador de pie de página 4">
            <a:extLst>
              <a:ext uri="{FF2B5EF4-FFF2-40B4-BE49-F238E27FC236}">
                <a16:creationId xmlns:a16="http://schemas.microsoft.com/office/drawing/2014/main" id="{B66235AF-DDD7-5DC9-EFF5-15B78F9F14A2}"/>
              </a:ext>
            </a:extLst>
          </p:cNvPr>
          <p:cNvSpPr>
            <a:spLocks noGrp="1"/>
          </p:cNvSpPr>
          <p:nvPr>
            <p:ph type="ftr" sz="quarter" idx="4"/>
          </p:nvPr>
        </p:nvSpPr>
        <p:spPr/>
        <p:txBody>
          <a:bodyPr/>
          <a:lstStyle/>
          <a:p>
            <a:endParaRPr lang="es-ES"/>
          </a:p>
        </p:txBody>
      </p:sp>
    </p:spTree>
    <p:extLst>
      <p:ext uri="{BB962C8B-B14F-4D97-AF65-F5344CB8AC3E}">
        <p14:creationId xmlns:p14="http://schemas.microsoft.com/office/powerpoint/2010/main" val="424645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9802D-3C4E-53A8-6684-5D7C17B8EEA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1DE6222-4BDE-3A84-2841-D1D0F600C7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3C6A70E-97C9-4653-BAE6-F86E0FFC488B}"/>
              </a:ext>
            </a:extLst>
          </p:cNvPr>
          <p:cNvSpPr>
            <a:spLocks noGrp="1"/>
          </p:cNvSpPr>
          <p:nvPr>
            <p:ph type="dt" sz="half" idx="10"/>
          </p:nvPr>
        </p:nvSpPr>
        <p:spPr/>
        <p:txBody>
          <a:bodyPr/>
          <a:lstStyle/>
          <a:p>
            <a:fld id="{AA0B1C54-A860-475B-8819-9115A5DE6174}" type="datetime1">
              <a:rPr lang="es-ES" smtClean="0"/>
              <a:t>25/06/2025</a:t>
            </a:fld>
            <a:endParaRPr lang="es-ES"/>
          </a:p>
        </p:txBody>
      </p:sp>
      <p:sp>
        <p:nvSpPr>
          <p:cNvPr id="5" name="Marcador de pie de página 4">
            <a:extLst>
              <a:ext uri="{FF2B5EF4-FFF2-40B4-BE49-F238E27FC236}">
                <a16:creationId xmlns:a16="http://schemas.microsoft.com/office/drawing/2014/main" id="{F32476BE-CD8A-B573-65CA-472AEB70E4F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2E375AA-17EA-87DE-1348-FD1274394494}"/>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270710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3271FF-DB3C-662D-A5A0-12B9505377D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10B4130-5931-2B89-8637-AC80D4859EA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124A228-2964-3D6C-BBA4-3D6D87BB4157}"/>
              </a:ext>
            </a:extLst>
          </p:cNvPr>
          <p:cNvSpPr>
            <a:spLocks noGrp="1"/>
          </p:cNvSpPr>
          <p:nvPr>
            <p:ph type="dt" sz="half" idx="10"/>
          </p:nvPr>
        </p:nvSpPr>
        <p:spPr/>
        <p:txBody>
          <a:bodyPr/>
          <a:lstStyle/>
          <a:p>
            <a:fld id="{17650DE0-B01A-456D-AA6D-24B9F94532E0}" type="datetime1">
              <a:rPr lang="es-ES" smtClean="0"/>
              <a:t>25/06/2025</a:t>
            </a:fld>
            <a:endParaRPr lang="es-ES"/>
          </a:p>
        </p:txBody>
      </p:sp>
      <p:sp>
        <p:nvSpPr>
          <p:cNvPr id="5" name="Marcador de pie de página 4">
            <a:extLst>
              <a:ext uri="{FF2B5EF4-FFF2-40B4-BE49-F238E27FC236}">
                <a16:creationId xmlns:a16="http://schemas.microsoft.com/office/drawing/2014/main" id="{3323BF3E-0F46-A6AD-3AD5-23663EB319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D258E9A-C8C6-F6B3-E242-38CAA553C6D2}"/>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2880988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EA3933-D2FF-AFAA-180D-91D67C590A7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14CEB4-F849-386D-6B34-009BD8FA0A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47A2D69-4F13-E367-7CB7-3D30219292EF}"/>
              </a:ext>
            </a:extLst>
          </p:cNvPr>
          <p:cNvSpPr>
            <a:spLocks noGrp="1"/>
          </p:cNvSpPr>
          <p:nvPr>
            <p:ph type="dt" sz="half" idx="10"/>
          </p:nvPr>
        </p:nvSpPr>
        <p:spPr/>
        <p:txBody>
          <a:bodyPr/>
          <a:lstStyle/>
          <a:p>
            <a:fld id="{EAAEF0A9-55BB-4CEA-BBFE-B7694E33AB0B}" type="datetime1">
              <a:rPr lang="es-ES" smtClean="0"/>
              <a:t>25/06/2025</a:t>
            </a:fld>
            <a:endParaRPr lang="es-ES"/>
          </a:p>
        </p:txBody>
      </p:sp>
      <p:sp>
        <p:nvSpPr>
          <p:cNvPr id="5" name="Marcador de pie de página 4">
            <a:extLst>
              <a:ext uri="{FF2B5EF4-FFF2-40B4-BE49-F238E27FC236}">
                <a16:creationId xmlns:a16="http://schemas.microsoft.com/office/drawing/2014/main" id="{DA0431E8-7D4A-B4F7-514A-20A610492BA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CDCBDAD-925B-93B9-CE90-76B86DA3C526}"/>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62525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FC2E2-6C9F-9D0F-BBC1-3EC5F393B51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0BE013F-8453-7AE4-67DF-5AEB9E40745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0DD4C89-3E14-7C07-2E14-D855F9C16D4B}"/>
              </a:ext>
            </a:extLst>
          </p:cNvPr>
          <p:cNvSpPr>
            <a:spLocks noGrp="1"/>
          </p:cNvSpPr>
          <p:nvPr>
            <p:ph type="dt" sz="half" idx="10"/>
          </p:nvPr>
        </p:nvSpPr>
        <p:spPr/>
        <p:txBody>
          <a:bodyPr/>
          <a:lstStyle/>
          <a:p>
            <a:fld id="{743CF24D-1279-43DC-BD4C-18E70A9F5EB9}" type="datetime1">
              <a:rPr lang="es-ES" smtClean="0"/>
              <a:t>25/06/2025</a:t>
            </a:fld>
            <a:endParaRPr lang="es-ES"/>
          </a:p>
        </p:txBody>
      </p:sp>
      <p:sp>
        <p:nvSpPr>
          <p:cNvPr id="5" name="Marcador de pie de página 4">
            <a:extLst>
              <a:ext uri="{FF2B5EF4-FFF2-40B4-BE49-F238E27FC236}">
                <a16:creationId xmlns:a16="http://schemas.microsoft.com/office/drawing/2014/main" id="{98470BB3-B32B-7E58-7B49-A4A0923A4AC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9AE5B8F-C19F-42AB-D16A-E111A7536B76}"/>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126769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88729-BD96-0125-A29C-58EE4552AF1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187006E-8077-5873-7930-1BFD99029DC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ED4791B-E106-E7BD-6E4A-0C5A51BF1FE6}"/>
              </a:ext>
            </a:extLst>
          </p:cNvPr>
          <p:cNvSpPr>
            <a:spLocks noGrp="1"/>
          </p:cNvSpPr>
          <p:nvPr>
            <p:ph type="dt" sz="half" idx="10"/>
          </p:nvPr>
        </p:nvSpPr>
        <p:spPr/>
        <p:txBody>
          <a:bodyPr/>
          <a:lstStyle/>
          <a:p>
            <a:fld id="{760997DE-B024-45D1-9DB4-C277BA8EABB3}" type="datetime1">
              <a:rPr lang="es-ES" smtClean="0"/>
              <a:t>25/06/2025</a:t>
            </a:fld>
            <a:endParaRPr lang="es-ES"/>
          </a:p>
        </p:txBody>
      </p:sp>
      <p:sp>
        <p:nvSpPr>
          <p:cNvPr id="5" name="Marcador de pie de página 4">
            <a:extLst>
              <a:ext uri="{FF2B5EF4-FFF2-40B4-BE49-F238E27FC236}">
                <a16:creationId xmlns:a16="http://schemas.microsoft.com/office/drawing/2014/main" id="{9C22A2A1-10DE-31D9-D557-0956910F964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4F8E3E7-E373-6FE8-721A-FD2B99C95ABA}"/>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428932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B60013-09B0-1A1C-D8C7-5A5F1E60041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0B6D6EF-06E2-81CE-94B3-24458EDE956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5BCED9A-FC4D-66E7-E96E-0ADD6243B74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A0E16CC-BC28-6112-0685-5B5671C43DFF}"/>
              </a:ext>
            </a:extLst>
          </p:cNvPr>
          <p:cNvSpPr>
            <a:spLocks noGrp="1"/>
          </p:cNvSpPr>
          <p:nvPr>
            <p:ph type="dt" sz="half" idx="10"/>
          </p:nvPr>
        </p:nvSpPr>
        <p:spPr/>
        <p:txBody>
          <a:bodyPr/>
          <a:lstStyle/>
          <a:p>
            <a:fld id="{77F84C89-C175-45D0-BE94-E5C0257A49B1}" type="datetime1">
              <a:rPr lang="es-ES" smtClean="0"/>
              <a:t>25/06/2025</a:t>
            </a:fld>
            <a:endParaRPr lang="es-ES"/>
          </a:p>
        </p:txBody>
      </p:sp>
      <p:sp>
        <p:nvSpPr>
          <p:cNvPr id="6" name="Marcador de pie de página 5">
            <a:extLst>
              <a:ext uri="{FF2B5EF4-FFF2-40B4-BE49-F238E27FC236}">
                <a16:creationId xmlns:a16="http://schemas.microsoft.com/office/drawing/2014/main" id="{9A6C24D5-10DD-A717-4563-11D5F76EEBD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11017CD-3D96-487B-0508-E0D29F81ECF1}"/>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74934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F5299-4CB0-D26A-EEE0-CE673D07D23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2142991-A1BA-7557-4B2A-B8E6EBE13E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97AC2E0-4AF5-1A9B-2488-CEA4608949E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4D4991D-422B-9AFE-1426-1B4C35740A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13753A4-41F8-283D-E1E5-6ECD4A80F7F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542B9511-A8B0-BFE7-6994-621914EE1E28}"/>
              </a:ext>
            </a:extLst>
          </p:cNvPr>
          <p:cNvSpPr>
            <a:spLocks noGrp="1"/>
          </p:cNvSpPr>
          <p:nvPr>
            <p:ph type="dt" sz="half" idx="10"/>
          </p:nvPr>
        </p:nvSpPr>
        <p:spPr/>
        <p:txBody>
          <a:bodyPr/>
          <a:lstStyle/>
          <a:p>
            <a:fld id="{FC0E1467-B28B-4CFC-BA8F-38320E12526D}" type="datetime1">
              <a:rPr lang="es-ES" smtClean="0"/>
              <a:t>25/06/2025</a:t>
            </a:fld>
            <a:endParaRPr lang="es-ES"/>
          </a:p>
        </p:txBody>
      </p:sp>
      <p:sp>
        <p:nvSpPr>
          <p:cNvPr id="8" name="Marcador de pie de página 7">
            <a:extLst>
              <a:ext uri="{FF2B5EF4-FFF2-40B4-BE49-F238E27FC236}">
                <a16:creationId xmlns:a16="http://schemas.microsoft.com/office/drawing/2014/main" id="{70673745-5072-BC50-F952-16B1F0E0738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E787736-FAD9-E958-9D91-04B156D89554}"/>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148767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1CF57C-2AE4-EEB9-4875-26459106B7B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FB0A5B8-23F5-AC69-6C27-45BE1BD0FADA}"/>
              </a:ext>
            </a:extLst>
          </p:cNvPr>
          <p:cNvSpPr>
            <a:spLocks noGrp="1"/>
          </p:cNvSpPr>
          <p:nvPr>
            <p:ph type="dt" sz="half" idx="10"/>
          </p:nvPr>
        </p:nvSpPr>
        <p:spPr/>
        <p:txBody>
          <a:bodyPr/>
          <a:lstStyle/>
          <a:p>
            <a:fld id="{5F7FB27C-0585-49AE-82BC-FD52ECAD6737}" type="datetime1">
              <a:rPr lang="es-ES" smtClean="0"/>
              <a:t>25/06/2025</a:t>
            </a:fld>
            <a:endParaRPr lang="es-ES"/>
          </a:p>
        </p:txBody>
      </p:sp>
      <p:sp>
        <p:nvSpPr>
          <p:cNvPr id="4" name="Marcador de pie de página 3">
            <a:extLst>
              <a:ext uri="{FF2B5EF4-FFF2-40B4-BE49-F238E27FC236}">
                <a16:creationId xmlns:a16="http://schemas.microsoft.com/office/drawing/2014/main" id="{7004AF72-C5AD-C5FE-579D-BF5220FE701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3FC9EE5-8242-A116-4C17-74D08562F282}"/>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4012170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4BBC80-7FC8-19B7-D804-8A6BB9719B73}"/>
              </a:ext>
            </a:extLst>
          </p:cNvPr>
          <p:cNvSpPr>
            <a:spLocks noGrp="1"/>
          </p:cNvSpPr>
          <p:nvPr>
            <p:ph type="dt" sz="half" idx="10"/>
          </p:nvPr>
        </p:nvSpPr>
        <p:spPr/>
        <p:txBody>
          <a:bodyPr/>
          <a:lstStyle/>
          <a:p>
            <a:fld id="{F31B90D8-8414-44AA-861F-31B044B520FE}" type="datetime1">
              <a:rPr lang="es-ES" smtClean="0"/>
              <a:t>25/06/2025</a:t>
            </a:fld>
            <a:endParaRPr lang="es-ES"/>
          </a:p>
        </p:txBody>
      </p:sp>
      <p:sp>
        <p:nvSpPr>
          <p:cNvPr id="3" name="Marcador de pie de página 2">
            <a:extLst>
              <a:ext uri="{FF2B5EF4-FFF2-40B4-BE49-F238E27FC236}">
                <a16:creationId xmlns:a16="http://schemas.microsoft.com/office/drawing/2014/main" id="{55B575F7-7FEE-ED79-A5C8-07B001ADBBB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981D70E-9B28-E18A-DDA2-7C7103A92B66}"/>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7894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40AA6A-192D-BA68-4240-E8B29DC06B5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C539103-964E-65E9-79B7-0D480409B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128FD987-E70A-67C9-A0F1-6E636EA2B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5C0765-0845-CC89-BD57-ADC6F3C852FA}"/>
              </a:ext>
            </a:extLst>
          </p:cNvPr>
          <p:cNvSpPr>
            <a:spLocks noGrp="1"/>
          </p:cNvSpPr>
          <p:nvPr>
            <p:ph type="dt" sz="half" idx="10"/>
          </p:nvPr>
        </p:nvSpPr>
        <p:spPr/>
        <p:txBody>
          <a:bodyPr/>
          <a:lstStyle/>
          <a:p>
            <a:fld id="{3814F316-1FF5-4540-B2A0-CA0957DB5A98}" type="datetime1">
              <a:rPr lang="es-ES" smtClean="0"/>
              <a:t>25/06/2025</a:t>
            </a:fld>
            <a:endParaRPr lang="es-ES"/>
          </a:p>
        </p:txBody>
      </p:sp>
      <p:sp>
        <p:nvSpPr>
          <p:cNvPr id="6" name="Marcador de pie de página 5">
            <a:extLst>
              <a:ext uri="{FF2B5EF4-FFF2-40B4-BE49-F238E27FC236}">
                <a16:creationId xmlns:a16="http://schemas.microsoft.com/office/drawing/2014/main" id="{B2283C46-6219-6A72-72F1-F95B29258D5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0150E18-7515-3179-F68A-A7915C055FFF}"/>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186503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F3D61-6412-75DD-0DAB-3CF946C22E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5DFB1CF-86C4-C78C-CCB0-2C54A309A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2B2DF80-9E38-EFD8-96A1-1625C6937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61D48D9-5A3B-936F-F261-D867E9BE8D73}"/>
              </a:ext>
            </a:extLst>
          </p:cNvPr>
          <p:cNvSpPr>
            <a:spLocks noGrp="1"/>
          </p:cNvSpPr>
          <p:nvPr>
            <p:ph type="dt" sz="half" idx="10"/>
          </p:nvPr>
        </p:nvSpPr>
        <p:spPr/>
        <p:txBody>
          <a:bodyPr/>
          <a:lstStyle/>
          <a:p>
            <a:fld id="{BEBA8C04-D7CE-4835-9E87-1BC776C00BEE}" type="datetime1">
              <a:rPr lang="es-ES" smtClean="0"/>
              <a:t>25/06/2025</a:t>
            </a:fld>
            <a:endParaRPr lang="es-ES"/>
          </a:p>
        </p:txBody>
      </p:sp>
      <p:sp>
        <p:nvSpPr>
          <p:cNvPr id="6" name="Marcador de pie de página 5">
            <a:extLst>
              <a:ext uri="{FF2B5EF4-FFF2-40B4-BE49-F238E27FC236}">
                <a16:creationId xmlns:a16="http://schemas.microsoft.com/office/drawing/2014/main" id="{2A934A90-B435-3EC7-DD06-95865E3B090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4555DA1-41CB-669B-ECF2-AC1B2B0F4384}"/>
              </a:ext>
            </a:extLst>
          </p:cNvPr>
          <p:cNvSpPr>
            <a:spLocks noGrp="1"/>
          </p:cNvSpPr>
          <p:nvPr>
            <p:ph type="sldNum" sz="quarter" idx="12"/>
          </p:nvPr>
        </p:nvSpPr>
        <p:spPr/>
        <p:txBody>
          <a:bodyPr/>
          <a:lstStyle/>
          <a:p>
            <a:fld id="{155D91ED-3A95-4197-81F6-472A85CE0B4E}" type="slidenum">
              <a:rPr lang="es-ES" smtClean="0"/>
              <a:t>‹Nº›</a:t>
            </a:fld>
            <a:endParaRPr lang="es-ES"/>
          </a:p>
        </p:txBody>
      </p:sp>
    </p:spTree>
    <p:extLst>
      <p:ext uri="{BB962C8B-B14F-4D97-AF65-F5344CB8AC3E}">
        <p14:creationId xmlns:p14="http://schemas.microsoft.com/office/powerpoint/2010/main" val="1198915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E35BE66-5611-EB4B-E172-44A35BCA2B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5485FD5-C57A-F120-C815-3C25099B84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E668F55-87C4-1138-8507-42E1025672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2C6949-0D95-4FC9-9C9C-AA38A2E11C84}" type="datetime1">
              <a:rPr lang="es-ES" smtClean="0"/>
              <a:t>25/06/2025</a:t>
            </a:fld>
            <a:endParaRPr lang="es-ES"/>
          </a:p>
        </p:txBody>
      </p:sp>
      <p:sp>
        <p:nvSpPr>
          <p:cNvPr id="5" name="Marcador de pie de página 4">
            <a:extLst>
              <a:ext uri="{FF2B5EF4-FFF2-40B4-BE49-F238E27FC236}">
                <a16:creationId xmlns:a16="http://schemas.microsoft.com/office/drawing/2014/main" id="{8FFBEAA1-C5AF-AB52-05FB-2707A2C0DD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8C36DD33-936A-4BEB-B969-2ABC9F0D75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5D91ED-3A95-4197-81F6-472A85CE0B4E}" type="slidenum">
              <a:rPr lang="es-ES" smtClean="0"/>
              <a:t>‹Nº›</a:t>
            </a:fld>
            <a:endParaRPr lang="es-ES"/>
          </a:p>
        </p:txBody>
      </p:sp>
    </p:spTree>
    <p:extLst>
      <p:ext uri="{BB962C8B-B14F-4D97-AF65-F5344CB8AC3E}">
        <p14:creationId xmlns:p14="http://schemas.microsoft.com/office/powerpoint/2010/main" val="3862724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png"/><Relationship Id="rId7" Type="http://schemas.openxmlformats.org/officeDocument/2006/relationships/image" Target="../media/image24.tif"/><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tiff"/><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image" Target="../media/image26.t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jp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jpg"/><Relationship Id="rId5" Type="http://schemas.openxmlformats.org/officeDocument/2006/relationships/image" Target="../media/image61.png"/><Relationship Id="rId10" Type="http://schemas.openxmlformats.org/officeDocument/2006/relationships/image" Target="../media/image66.jpg"/><Relationship Id="rId4" Type="http://schemas.openxmlformats.org/officeDocument/2006/relationships/image" Target="../media/image60.jp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magview.com/blog/breast-mri-high-risk-patients/Fonts" TargetMode="External"/><Relationship Id="rId3" Type="http://schemas.openxmlformats.org/officeDocument/2006/relationships/hyperlink" Target="https://ijprajournal.com/issue_dcp/Artificial%20Intelligence%20in%20Female%20Cancers%20Screening,%20Diagnosis%20and%20Treatment.pdf" TargetMode="External"/><Relationship Id="rId7" Type="http://schemas.openxmlformats.org/officeDocument/2006/relationships/hyperlink" Target="https://doctoranywhere.com/blog/2024/10/08/mammogram-vs-ultrasound-which-breast-cancer-screening-is-right-for-you/" TargetMode="External"/><Relationship Id="rId12" Type="http://schemas.openxmlformats.org/officeDocument/2006/relationships/hyperlink" Target="https://xploreradiology.com.au/what-is-breast-tomosynthesis-and-is-it-better-than-mammography/" TargetMode="External"/><Relationship Id="rId2" Type="http://schemas.openxmlformats.org/officeDocument/2006/relationships/hyperlink" Target="https://www.researchgate.net/figure/Calcification-and-mass-abnormalities-in-breast-mammogram-scans-The-calcification_fig1_359430128:contentReference%5boaicite:4%5d%7bindex=4%7d" TargetMode="External"/><Relationship Id="rId1" Type="http://schemas.openxmlformats.org/officeDocument/2006/relationships/slideLayout" Target="../slideLayouts/slideLayout1.xml"/><Relationship Id="rId6" Type="http://schemas.openxmlformats.org/officeDocument/2006/relationships/hyperlink" Target="https://www.cancer.org/cancer/types/breast-cancer/understanding-a-breast-cancer-diagnosis/breast-cancer-survival-rates.html" TargetMode="External"/><Relationship Id="rId11" Type="http://schemas.openxmlformats.org/officeDocument/2006/relationships/hyperlink" Target="https://doi.org/10.3322/caac.21492" TargetMode="External"/><Relationship Id="rId5" Type="http://schemas.openxmlformats.org/officeDocument/2006/relationships/hyperlink" Target="https://paperswithcode.com/method/vision-transformer" TargetMode="External"/><Relationship Id="rId10" Type="http://schemas.openxmlformats.org/officeDocument/2006/relationships/hyperlink" Target="https://www.altaespecialidadencancer.com/cancer-de-mama" TargetMode="External"/><Relationship Id="rId4" Type="http://schemas.openxmlformats.org/officeDocument/2006/relationships/hyperlink" Target="https://www.v7labs.com/blog/contrastive-learning-guide" TargetMode="External"/><Relationship Id="rId9" Type="http://schemas.openxmlformats.org/officeDocument/2006/relationships/hyperlink" Target="https://www.mtmi.net/webinar/essentials-standard-projections-cc-and-mlo-view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25797-040E-73A6-36AA-B7C94F58B425}"/>
              </a:ext>
            </a:extLst>
          </p:cNvPr>
          <p:cNvSpPr>
            <a:spLocks noGrp="1"/>
          </p:cNvSpPr>
          <p:nvPr>
            <p:ph type="ctrTitle"/>
          </p:nvPr>
        </p:nvSpPr>
        <p:spPr>
          <a:xfrm>
            <a:off x="1524000" y="1112533"/>
            <a:ext cx="9144000" cy="2387600"/>
          </a:xfrm>
        </p:spPr>
        <p:txBody>
          <a:bodyPr/>
          <a:lstStyle/>
          <a:p>
            <a:r>
              <a:rPr lang="es-ES" dirty="0" err="1"/>
              <a:t>Domain</a:t>
            </a:r>
            <a:r>
              <a:rPr lang="es-ES" dirty="0"/>
              <a:t> </a:t>
            </a:r>
            <a:r>
              <a:rPr lang="es-ES" dirty="0" err="1"/>
              <a:t>Adaptation</a:t>
            </a:r>
            <a:r>
              <a:rPr lang="es-ES" dirty="0"/>
              <a:t> in </a:t>
            </a:r>
            <a:r>
              <a:rPr lang="es-ES" dirty="0" err="1"/>
              <a:t>Breast</a:t>
            </a:r>
            <a:r>
              <a:rPr lang="es-ES" dirty="0"/>
              <a:t> </a:t>
            </a:r>
            <a:r>
              <a:rPr lang="es-ES" dirty="0" err="1"/>
              <a:t>Cancer</a:t>
            </a:r>
            <a:r>
              <a:rPr lang="es-ES" dirty="0"/>
              <a:t> </a:t>
            </a:r>
            <a:r>
              <a:rPr lang="es-ES" dirty="0" err="1"/>
              <a:t>Classification</a:t>
            </a:r>
            <a:endParaRPr lang="es-ES" dirty="0"/>
          </a:p>
        </p:txBody>
      </p:sp>
      <p:sp>
        <p:nvSpPr>
          <p:cNvPr id="3" name="Subtítulo 2">
            <a:extLst>
              <a:ext uri="{FF2B5EF4-FFF2-40B4-BE49-F238E27FC236}">
                <a16:creationId xmlns:a16="http://schemas.microsoft.com/office/drawing/2014/main" id="{B845CD49-3843-C901-17D7-938384023BBA}"/>
              </a:ext>
            </a:extLst>
          </p:cNvPr>
          <p:cNvSpPr>
            <a:spLocks noGrp="1"/>
          </p:cNvSpPr>
          <p:nvPr>
            <p:ph type="subTitle" idx="1"/>
          </p:nvPr>
        </p:nvSpPr>
        <p:spPr>
          <a:xfrm>
            <a:off x="1892709" y="3677723"/>
            <a:ext cx="8406581" cy="1655762"/>
          </a:xfrm>
        </p:spPr>
        <p:txBody>
          <a:bodyPr>
            <a:normAutofit/>
          </a:bodyPr>
          <a:lstStyle/>
          <a:p>
            <a:pPr algn="just"/>
            <a:r>
              <a:rPr lang="es-ES" sz="2000" dirty="0"/>
              <a:t>Autor: 			Christian Queralt </a:t>
            </a:r>
            <a:r>
              <a:rPr lang="es-ES" sz="2000" dirty="0" err="1"/>
              <a:t>Aixendri</a:t>
            </a:r>
            <a:endParaRPr lang="es-ES" sz="2000" dirty="0"/>
          </a:p>
          <a:p>
            <a:pPr algn="just"/>
            <a:r>
              <a:rPr lang="es-ES" sz="2000" dirty="0"/>
              <a:t>Director: 		Dr. </a:t>
            </a:r>
            <a:r>
              <a:rPr lang="es-ES" sz="2000" dirty="0" err="1"/>
              <a:t>Kaisar</a:t>
            </a:r>
            <a:r>
              <a:rPr lang="es-ES" sz="2000" dirty="0"/>
              <a:t> </a:t>
            </a:r>
            <a:r>
              <a:rPr lang="es-ES" sz="2000" dirty="0" err="1"/>
              <a:t>Kushibar</a:t>
            </a:r>
            <a:endParaRPr lang="es-ES" sz="2000" dirty="0"/>
          </a:p>
          <a:p>
            <a:pPr algn="just"/>
            <a:r>
              <a:rPr lang="es-ES" sz="2000" dirty="0" err="1"/>
              <a:t>Developed</a:t>
            </a:r>
            <a:r>
              <a:rPr lang="es-ES" sz="2000" dirty="0"/>
              <a:t> in: 		</a:t>
            </a:r>
            <a:r>
              <a:rPr lang="es-ES" sz="2000" dirty="0" err="1"/>
              <a:t>Mathematics</a:t>
            </a:r>
            <a:r>
              <a:rPr lang="es-ES" sz="2000" dirty="0"/>
              <a:t> and </a:t>
            </a:r>
            <a:r>
              <a:rPr lang="es-ES" sz="2000" dirty="0" err="1"/>
              <a:t>Computer</a:t>
            </a:r>
            <a:r>
              <a:rPr lang="es-ES" sz="2000" dirty="0"/>
              <a:t> </a:t>
            </a:r>
            <a:r>
              <a:rPr lang="es-ES" sz="2000" dirty="0" err="1"/>
              <a:t>Science</a:t>
            </a:r>
            <a:r>
              <a:rPr lang="es-ES" sz="2000" dirty="0"/>
              <a:t> </a:t>
            </a:r>
            <a:r>
              <a:rPr lang="es-ES" sz="2000" dirty="0" err="1"/>
              <a:t>department</a:t>
            </a:r>
            <a:endParaRPr lang="es-ES" sz="2000" dirty="0"/>
          </a:p>
        </p:txBody>
      </p:sp>
      <p:sp>
        <p:nvSpPr>
          <p:cNvPr id="4" name="Rectángulo 3">
            <a:extLst>
              <a:ext uri="{FF2B5EF4-FFF2-40B4-BE49-F238E27FC236}">
                <a16:creationId xmlns:a16="http://schemas.microsoft.com/office/drawing/2014/main" id="{FDE77281-3C28-3A70-9829-956A15171D66}"/>
              </a:ext>
            </a:extLst>
          </p:cNvPr>
          <p:cNvSpPr/>
          <p:nvPr/>
        </p:nvSpPr>
        <p:spPr>
          <a:xfrm>
            <a:off x="-226141" y="150725"/>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502F0B21-F6E6-7FB4-9427-43F8947E6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81" y="428625"/>
            <a:ext cx="3905250" cy="1171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D8A95353-5DA3-6F1A-357D-565E0E979685}"/>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871D4AF2-8445-1618-BC39-0EBCB09F1DEE}"/>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descr="HOME - BCN-AIM">
            <a:extLst>
              <a:ext uri="{FF2B5EF4-FFF2-40B4-BE49-F238E27FC236}">
                <a16:creationId xmlns:a16="http://schemas.microsoft.com/office/drawing/2014/main" id="{13B3B4F8-F6B4-AA6D-7777-4EC594E29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668" y="5173769"/>
            <a:ext cx="2899635" cy="790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me - EuCanImage">
            <a:extLst>
              <a:ext uri="{FF2B5EF4-FFF2-40B4-BE49-F238E27FC236}">
                <a16:creationId xmlns:a16="http://schemas.microsoft.com/office/drawing/2014/main" id="{4197D4DF-B4D8-3AC1-AF48-D2B826753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766" y="4896169"/>
            <a:ext cx="2700020" cy="135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285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2922-05D1-1D84-35E1-D7C57EF9E15C}"/>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C330DBDF-0C46-4C9F-010E-FB44D2D8BBDF}"/>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DAD39B43-B5B0-C302-DC1C-F34144EAD34D}"/>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425CACC1-B0F3-F1A4-2EAE-50F3A31F6032}"/>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223CA42E-DE64-41D7-E6F7-4319C042C077}"/>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19E40E48-CD02-04B4-18C6-AFD7A0919FB8}"/>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E14396F5-D4CE-3D95-2B80-4276B0934970}"/>
              </a:ext>
            </a:extLst>
          </p:cNvPr>
          <p:cNvSpPr/>
          <p:nvPr/>
        </p:nvSpPr>
        <p:spPr>
          <a:xfrm>
            <a:off x="2395247"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17B880AA-D213-744C-A493-3776DC9ECFC7}"/>
              </a:ext>
            </a:extLst>
          </p:cNvPr>
          <p:cNvSpPr/>
          <p:nvPr/>
        </p:nvSpPr>
        <p:spPr>
          <a:xfrm>
            <a:off x="2599542"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8BEFDC6B-EF2D-562D-74B3-BEB3C9BADBAD}"/>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C9CEAF2C-0C63-0C18-A079-0066AD376416}"/>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6B656EEE-7BA7-6D61-BFE5-6EE4298E188B}"/>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B0084349-2AC7-1170-407D-8C3070E3BA51}"/>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DECB685E-C828-CCF5-40B7-C817107EA4E8}"/>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1F875DC4-5351-B6CB-785B-2073A03D4D6D}"/>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2C91B1D8-CF4C-601B-8416-85E2919D819B}"/>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98AC676F-CF71-9816-2527-23B75FE12DC4}"/>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847D57FA-DF6B-E810-007A-BE617FA116CD}"/>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4F8EEF0-CE9A-3D0A-335A-817DDA0D70CF}"/>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312454B6-286E-371D-0A97-98627110DC5D}"/>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7CDC99B7-1D5B-718D-152E-E1F1BC15CDBE}"/>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Lesion Types</a:t>
            </a:r>
            <a:endParaRPr lang="es-ES" sz="4000" dirty="0"/>
          </a:p>
        </p:txBody>
      </p:sp>
      <p:sp>
        <p:nvSpPr>
          <p:cNvPr id="32" name="CuadroTexto 31">
            <a:extLst>
              <a:ext uri="{FF2B5EF4-FFF2-40B4-BE49-F238E27FC236}">
                <a16:creationId xmlns:a16="http://schemas.microsoft.com/office/drawing/2014/main" id="{6E2A6B48-E62E-D24D-1B0E-88FF62E71594}"/>
              </a:ext>
            </a:extLst>
          </p:cNvPr>
          <p:cNvSpPr txBox="1"/>
          <p:nvPr/>
        </p:nvSpPr>
        <p:spPr>
          <a:xfrm>
            <a:off x="402678" y="2944465"/>
            <a:ext cx="4974483" cy="1877437"/>
          </a:xfrm>
          <a:prstGeom prst="rect">
            <a:avLst/>
          </a:prstGeom>
          <a:noFill/>
        </p:spPr>
        <p:txBody>
          <a:bodyPr wrap="square">
            <a:spAutoFit/>
          </a:bodyPr>
          <a:lstStyle/>
          <a:p>
            <a:r>
              <a:rPr lang="es-ES" sz="1600" dirty="0" err="1"/>
              <a:t>Calcifications</a:t>
            </a:r>
            <a:r>
              <a:rPr lang="es-ES" sz="1600" dirty="0"/>
              <a:t>:</a:t>
            </a:r>
          </a:p>
          <a:p>
            <a:r>
              <a:rPr lang="en-US" sz="1600" dirty="0"/>
              <a:t>Tiny calcium deposits within breast tissue that appear as bright spots on mammograms.</a:t>
            </a:r>
            <a:endParaRPr lang="es-ES" sz="1600" dirty="0"/>
          </a:p>
          <a:p>
            <a:endParaRPr lang="es-ES" sz="1600" dirty="0"/>
          </a:p>
          <a:p>
            <a:r>
              <a:rPr lang="es-ES" sz="1600" dirty="0" err="1"/>
              <a:t>Masses</a:t>
            </a:r>
            <a:r>
              <a:rPr lang="es-ES" sz="1600" dirty="0"/>
              <a:t>:</a:t>
            </a:r>
          </a:p>
          <a:p>
            <a:r>
              <a:rPr lang="en-US" sz="1600" dirty="0"/>
              <a:t>Three-dimensional lesions that present as distinct areas of tissue density. [13]</a:t>
            </a:r>
            <a:endParaRPr lang="es-ES" sz="1600" dirty="0"/>
          </a:p>
        </p:txBody>
      </p:sp>
      <p:sp>
        <p:nvSpPr>
          <p:cNvPr id="24" name="Rectángulo: esquinas redondeadas 23">
            <a:extLst>
              <a:ext uri="{FF2B5EF4-FFF2-40B4-BE49-F238E27FC236}">
                <a16:creationId xmlns:a16="http://schemas.microsoft.com/office/drawing/2014/main" id="{59AAC843-95E2-2C8F-C149-A0923CDEDC37}"/>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10/38</a:t>
            </a:r>
          </a:p>
        </p:txBody>
      </p:sp>
      <p:pic>
        <p:nvPicPr>
          <p:cNvPr id="2050" name="Picture 2" descr="Calcification and mass abnormalities in breast mammogram scans. The calcification distribution depicts tiny flecks of calcium as small white regions on the left side, while the mass is shown as a smooth, well-defined border on the right side.">
            <a:extLst>
              <a:ext uri="{FF2B5EF4-FFF2-40B4-BE49-F238E27FC236}">
                <a16:creationId xmlns:a16="http://schemas.microsoft.com/office/drawing/2014/main" id="{F1BB53DE-7522-D128-F115-7531D4E56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964" y="2472137"/>
            <a:ext cx="4966418" cy="282209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ector recto de flecha 25">
            <a:extLst>
              <a:ext uri="{FF2B5EF4-FFF2-40B4-BE49-F238E27FC236}">
                <a16:creationId xmlns:a16="http://schemas.microsoft.com/office/drawing/2014/main" id="{89AA632B-5F50-B25F-A3FF-137F8290E546}"/>
              </a:ext>
            </a:extLst>
          </p:cNvPr>
          <p:cNvCxnSpPr>
            <a:cxnSpLocks/>
          </p:cNvCxnSpPr>
          <p:nvPr/>
        </p:nvCxnSpPr>
        <p:spPr>
          <a:xfrm flipV="1">
            <a:off x="6634480" y="4485640"/>
            <a:ext cx="314960" cy="2753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ector recto de flecha 27">
            <a:extLst>
              <a:ext uri="{FF2B5EF4-FFF2-40B4-BE49-F238E27FC236}">
                <a16:creationId xmlns:a16="http://schemas.microsoft.com/office/drawing/2014/main" id="{41E9631C-FDBC-F4E5-C1C9-A2579D6E0B13}"/>
              </a:ext>
            </a:extLst>
          </p:cNvPr>
          <p:cNvCxnSpPr>
            <a:cxnSpLocks/>
          </p:cNvCxnSpPr>
          <p:nvPr/>
        </p:nvCxnSpPr>
        <p:spPr>
          <a:xfrm flipV="1">
            <a:off x="6675120" y="3883183"/>
            <a:ext cx="314960" cy="2753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ector recto de flecha 28">
            <a:extLst>
              <a:ext uri="{FF2B5EF4-FFF2-40B4-BE49-F238E27FC236}">
                <a16:creationId xmlns:a16="http://schemas.microsoft.com/office/drawing/2014/main" id="{75B0F58D-7E0E-4DBE-19FC-4C523432325D}"/>
              </a:ext>
            </a:extLst>
          </p:cNvPr>
          <p:cNvCxnSpPr>
            <a:cxnSpLocks/>
          </p:cNvCxnSpPr>
          <p:nvPr/>
        </p:nvCxnSpPr>
        <p:spPr>
          <a:xfrm flipV="1">
            <a:off x="6644640" y="3556028"/>
            <a:ext cx="314960" cy="2753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onector recto de flecha 29">
            <a:extLst>
              <a:ext uri="{FF2B5EF4-FFF2-40B4-BE49-F238E27FC236}">
                <a16:creationId xmlns:a16="http://schemas.microsoft.com/office/drawing/2014/main" id="{6817E7DE-3128-BEA2-AF6D-E4948AF4C7C1}"/>
              </a:ext>
            </a:extLst>
          </p:cNvPr>
          <p:cNvCxnSpPr>
            <a:cxnSpLocks/>
          </p:cNvCxnSpPr>
          <p:nvPr/>
        </p:nvCxnSpPr>
        <p:spPr>
          <a:xfrm flipH="1" flipV="1">
            <a:off x="7739640" y="3242961"/>
            <a:ext cx="488323" cy="1726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CuadroTexto 32">
            <a:extLst>
              <a:ext uri="{FF2B5EF4-FFF2-40B4-BE49-F238E27FC236}">
                <a16:creationId xmlns:a16="http://schemas.microsoft.com/office/drawing/2014/main" id="{B1174DA9-86F7-199E-C635-8317C7B927E4}"/>
              </a:ext>
            </a:extLst>
          </p:cNvPr>
          <p:cNvSpPr txBox="1"/>
          <p:nvPr/>
        </p:nvSpPr>
        <p:spPr>
          <a:xfrm>
            <a:off x="5622186" y="5326203"/>
            <a:ext cx="6331974"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9. Calcification and mass example [13]</a:t>
            </a:r>
            <a:endParaRPr lang="es-ES" sz="1200" dirty="0">
              <a:latin typeface="Georgia" panose="02040502050405020303" pitchFamily="18" charset="0"/>
            </a:endParaRPr>
          </a:p>
        </p:txBody>
      </p:sp>
    </p:spTree>
    <p:extLst>
      <p:ext uri="{BB962C8B-B14F-4D97-AF65-F5344CB8AC3E}">
        <p14:creationId xmlns:p14="http://schemas.microsoft.com/office/powerpoint/2010/main" val="428681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EF550-084B-1830-667C-BCA3F953ED0B}"/>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A6E956B7-138B-F39F-1B83-91DAB894346F}"/>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651BB8C3-C774-EF81-F237-793AC943E346}"/>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012D29BC-03A4-4B8F-FD62-079A6839FDFF}"/>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3DBE1E3B-2E04-149E-5D78-994B2CAF59AE}"/>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9EDC82C6-69B7-0B54-8335-10D89682EAFA}"/>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76B4D54-03CD-3F66-0105-41BA0AA294A3}"/>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348AECCF-8AAA-18EA-5819-F40B0FA6A68F}"/>
              </a:ext>
            </a:extLst>
          </p:cNvPr>
          <p:cNvSpPr/>
          <p:nvPr/>
        </p:nvSpPr>
        <p:spPr>
          <a:xfrm>
            <a:off x="2599542"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ED2EC877-5843-4B74-0D27-410A8272EC50}"/>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9ACD7779-27FC-3422-7412-1CCEC0BB5864}"/>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96E7B67E-B217-EDCC-4CD8-A9299AF82D96}"/>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33A586F7-467B-2780-BCD1-723220FDD6C8}"/>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8B37A27C-EA12-640E-412F-EA18B182ECF1}"/>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CCA9A76F-175F-D9F5-67D4-01D9CF2AB952}"/>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0FB6DE4E-80AA-DB2F-DBB8-D12D6CA0CCEB}"/>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4CEE4820-F338-AB68-3902-83961AA73F40}"/>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803EF312-A23F-1A76-F928-4D79EE113FD6}"/>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3A095A7F-1A16-0981-4865-6310E46CFE6D}"/>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133CF4D5-1015-F45C-7034-173916594336}"/>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A2D02FCC-ED6D-CB17-C458-63440887F61D}"/>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Role of AI </a:t>
            </a:r>
            <a:r>
              <a:rPr lang="en-US" sz="4000" dirty="0"/>
              <a:t>&amp; Use Case of this Project</a:t>
            </a:r>
            <a:endParaRPr lang="es-ES" sz="4000" dirty="0"/>
          </a:p>
        </p:txBody>
      </p:sp>
      <p:sp>
        <p:nvSpPr>
          <p:cNvPr id="32" name="CuadroTexto 31">
            <a:extLst>
              <a:ext uri="{FF2B5EF4-FFF2-40B4-BE49-F238E27FC236}">
                <a16:creationId xmlns:a16="http://schemas.microsoft.com/office/drawing/2014/main" id="{E2620D47-ABC0-E1E5-A88A-EB5325F869AF}"/>
              </a:ext>
            </a:extLst>
          </p:cNvPr>
          <p:cNvSpPr txBox="1"/>
          <p:nvPr/>
        </p:nvSpPr>
        <p:spPr>
          <a:xfrm>
            <a:off x="660505" y="3429000"/>
            <a:ext cx="4974483" cy="2308324"/>
          </a:xfrm>
          <a:prstGeom prst="rect">
            <a:avLst/>
          </a:prstGeom>
          <a:noFill/>
        </p:spPr>
        <p:txBody>
          <a:bodyPr wrap="square">
            <a:spAutoFit/>
          </a:bodyPr>
          <a:lstStyle/>
          <a:p>
            <a:r>
              <a:rPr lang="en-US" dirty="0"/>
              <a:t>Role of AI in Breast Cancer Detection</a:t>
            </a:r>
          </a:p>
          <a:p>
            <a:endParaRPr lang="en-US" dirty="0"/>
          </a:p>
          <a:p>
            <a:pPr marL="285750" indent="-285750">
              <a:buFont typeface="Arial" panose="020B0604020202020204" pitchFamily="34" charset="0"/>
              <a:buChar char="•"/>
            </a:pPr>
            <a:r>
              <a:rPr lang="en-US" dirty="0"/>
              <a:t>Highlight suspicious regions and quantify tissue features</a:t>
            </a:r>
          </a:p>
          <a:p>
            <a:pPr marL="285750" indent="-285750">
              <a:buFont typeface="Arial" panose="020B0604020202020204" pitchFamily="34" charset="0"/>
              <a:buChar char="•"/>
            </a:pPr>
            <a:r>
              <a:rPr lang="en-US" dirty="0"/>
              <a:t>Predict malignancy risk as a second-reader check</a:t>
            </a:r>
          </a:p>
          <a:p>
            <a:pPr marL="285750" indent="-285750">
              <a:buFont typeface="Arial" panose="020B0604020202020204" pitchFamily="34" charset="0"/>
              <a:buChar char="•"/>
            </a:pPr>
            <a:r>
              <a:rPr lang="en-US" dirty="0"/>
              <a:t>Improve sensitivity, reduce false negatives, and standardize interpretations [9]</a:t>
            </a:r>
            <a:endParaRPr lang="es-ES" dirty="0"/>
          </a:p>
        </p:txBody>
      </p:sp>
      <p:sp>
        <p:nvSpPr>
          <p:cNvPr id="35" name="CuadroTexto 34">
            <a:extLst>
              <a:ext uri="{FF2B5EF4-FFF2-40B4-BE49-F238E27FC236}">
                <a16:creationId xmlns:a16="http://schemas.microsoft.com/office/drawing/2014/main" id="{6F80B7AC-6456-335F-4518-C1FDBCB053EA}"/>
              </a:ext>
            </a:extLst>
          </p:cNvPr>
          <p:cNvSpPr txBox="1"/>
          <p:nvPr/>
        </p:nvSpPr>
        <p:spPr>
          <a:xfrm>
            <a:off x="7618703" y="5587372"/>
            <a:ext cx="3304950" cy="461665"/>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10. AI used to highlight tumor region [9] </a:t>
            </a:r>
            <a:endParaRPr lang="es-ES" sz="1200" dirty="0">
              <a:latin typeface="Georgia" panose="02040502050405020303" pitchFamily="18" charset="0"/>
            </a:endParaRPr>
          </a:p>
        </p:txBody>
      </p:sp>
      <p:pic>
        <p:nvPicPr>
          <p:cNvPr id="24" name="Picture 2" descr="Figure 3">
            <a:extLst>
              <a:ext uri="{FF2B5EF4-FFF2-40B4-BE49-F238E27FC236}">
                <a16:creationId xmlns:a16="http://schemas.microsoft.com/office/drawing/2014/main" id="{4036C8F7-AC0F-D22F-95DF-D50CBB5BD2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1" b="51054"/>
          <a:stretch>
            <a:fillRect/>
          </a:stretch>
        </p:blipFill>
        <p:spPr bwMode="auto">
          <a:xfrm>
            <a:off x="7330522" y="2838602"/>
            <a:ext cx="3881311" cy="2698348"/>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esquinas redondeadas 25">
            <a:extLst>
              <a:ext uri="{FF2B5EF4-FFF2-40B4-BE49-F238E27FC236}">
                <a16:creationId xmlns:a16="http://schemas.microsoft.com/office/drawing/2014/main" id="{2D44F9A9-2BA1-259D-F7C6-43437FCE735E}"/>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11/38</a:t>
            </a:r>
          </a:p>
        </p:txBody>
      </p:sp>
    </p:spTree>
    <p:extLst>
      <p:ext uri="{BB962C8B-B14F-4D97-AF65-F5344CB8AC3E}">
        <p14:creationId xmlns:p14="http://schemas.microsoft.com/office/powerpoint/2010/main" val="4001335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473D6-21BD-A1E9-0AA2-6E4B199A2B62}"/>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3D55C856-300D-325E-F8C0-9555794DA62D}"/>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FDA753B5-E26B-3F00-EC8D-9E05F11E4A93}"/>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374F4B51-5B44-1909-57E5-7B0D8556FCD7}"/>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BF424837-325A-D568-B466-CC2DE2816CAD}"/>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33EBB4EF-515F-B021-329D-7721A6D94543}"/>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F121CC1E-0403-8300-F4FD-11D2144C2BA1}"/>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7EB6B03C-4C96-4107-E1EA-8E538CCB077B}"/>
              </a:ext>
            </a:extLst>
          </p:cNvPr>
          <p:cNvSpPr/>
          <p:nvPr/>
        </p:nvSpPr>
        <p:spPr>
          <a:xfrm>
            <a:off x="2599542"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AD817138-69B1-EB46-0AEF-765E436FEBE1}"/>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B55AAB77-639D-CC0D-2800-B74214CFDC1B}"/>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117E49F1-77F8-A278-4D3B-089530874091}"/>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73E6751C-D0BA-F33A-312B-B8345DB8A883}"/>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E0C6191E-DA98-3DF5-36DF-A1A726C72FFE}"/>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913AAAC3-24F9-B212-FF8B-A2F2889C02E8}"/>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5FB0F903-50E0-0946-1A22-CA18535FA9BA}"/>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FFD167D5-D889-8471-D1CD-FBC4A9F47548}"/>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6104FA27-4EBB-FB45-4F4D-A471AB49FDD5}"/>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81C8000A-F2A7-BE51-90AE-C80A6FC1EBB6}"/>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D37AD7AB-0A3A-445A-680C-66B35F30FA54}"/>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24FDD531-86D2-D4DE-7FA6-0112E053BC70}"/>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Role of AI </a:t>
            </a:r>
            <a:r>
              <a:rPr lang="en-US" sz="4000" dirty="0"/>
              <a:t>&amp; Use Case of this Project</a:t>
            </a:r>
            <a:endParaRPr lang="es-ES" sz="4000" dirty="0"/>
          </a:p>
        </p:txBody>
      </p:sp>
      <p:sp>
        <p:nvSpPr>
          <p:cNvPr id="32" name="CuadroTexto 31">
            <a:extLst>
              <a:ext uri="{FF2B5EF4-FFF2-40B4-BE49-F238E27FC236}">
                <a16:creationId xmlns:a16="http://schemas.microsoft.com/office/drawing/2014/main" id="{7E6E9F20-B75F-8BD9-1ADA-45405C5BC5AB}"/>
              </a:ext>
            </a:extLst>
          </p:cNvPr>
          <p:cNvSpPr txBox="1"/>
          <p:nvPr/>
        </p:nvSpPr>
        <p:spPr>
          <a:xfrm>
            <a:off x="660505" y="3429000"/>
            <a:ext cx="4974483" cy="2308324"/>
          </a:xfrm>
          <a:prstGeom prst="rect">
            <a:avLst/>
          </a:prstGeom>
          <a:noFill/>
        </p:spPr>
        <p:txBody>
          <a:bodyPr wrap="square">
            <a:spAutoFit/>
          </a:bodyPr>
          <a:lstStyle/>
          <a:p>
            <a:r>
              <a:rPr lang="en-US" dirty="0"/>
              <a:t>Use Case of this Project</a:t>
            </a:r>
          </a:p>
          <a:p>
            <a:endParaRPr lang="en-US" dirty="0"/>
          </a:p>
          <a:p>
            <a:pPr marL="285750" indent="-285750">
              <a:buFont typeface="Arial" panose="020B0604020202020204" pitchFamily="34" charset="0"/>
              <a:buChar char="•"/>
            </a:pPr>
            <a:r>
              <a:rPr lang="en-US" dirty="0"/>
              <a:t>Acts as a non-invasive “virtual biopsy” using deep learning</a:t>
            </a:r>
          </a:p>
          <a:p>
            <a:pPr marL="285750" indent="-285750">
              <a:buFont typeface="Arial" panose="020B0604020202020204" pitchFamily="34" charset="0"/>
              <a:buChar char="•"/>
            </a:pPr>
            <a:r>
              <a:rPr lang="en-US" dirty="0"/>
              <a:t>Estimates lesion pathology directly from mammograms</a:t>
            </a:r>
          </a:p>
          <a:p>
            <a:pPr marL="285750" indent="-285750">
              <a:buFont typeface="Arial" panose="020B0604020202020204" pitchFamily="34" charset="0"/>
              <a:buChar char="•"/>
            </a:pPr>
            <a:r>
              <a:rPr lang="en-US" dirty="0"/>
              <a:t>Guides clinical decisions and prioritizes patients for invasive biopsy</a:t>
            </a:r>
            <a:endParaRPr lang="es-ES" dirty="0"/>
          </a:p>
        </p:txBody>
      </p:sp>
      <p:sp>
        <p:nvSpPr>
          <p:cNvPr id="35" name="CuadroTexto 34">
            <a:extLst>
              <a:ext uri="{FF2B5EF4-FFF2-40B4-BE49-F238E27FC236}">
                <a16:creationId xmlns:a16="http://schemas.microsoft.com/office/drawing/2014/main" id="{30AA4918-A6F7-41A4-8701-CBF91A70CA36}"/>
              </a:ext>
            </a:extLst>
          </p:cNvPr>
          <p:cNvSpPr txBox="1"/>
          <p:nvPr/>
        </p:nvSpPr>
        <p:spPr>
          <a:xfrm>
            <a:off x="6665748" y="5460325"/>
            <a:ext cx="4042802"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11. Use </a:t>
            </a:r>
            <a:r>
              <a:rPr lang="en-US" sz="1200" dirty="0">
                <a:solidFill>
                  <a:srgbClr val="1C1D1E"/>
                </a:solidFill>
                <a:latin typeface="Georgia" panose="02040502050405020303" pitchFamily="18" charset="0"/>
              </a:rPr>
              <a:t>case of the project </a:t>
            </a:r>
            <a:r>
              <a:rPr lang="en-US" sz="1200" b="0" i="0" dirty="0">
                <a:solidFill>
                  <a:srgbClr val="1C1D1E"/>
                </a:solidFill>
                <a:effectLst/>
                <a:latin typeface="Georgia" panose="02040502050405020303" pitchFamily="18" charset="0"/>
              </a:rPr>
              <a:t>for classification</a:t>
            </a:r>
            <a:endParaRPr lang="es-ES" sz="1200" dirty="0">
              <a:latin typeface="Georgia" panose="02040502050405020303" pitchFamily="18" charset="0"/>
            </a:endParaRPr>
          </a:p>
        </p:txBody>
      </p:sp>
      <p:pic>
        <p:nvPicPr>
          <p:cNvPr id="25" name="Imagen 24" descr="Diagrama&#10;&#10;El contenido generado por IA puede ser incorrecto.">
            <a:extLst>
              <a:ext uri="{FF2B5EF4-FFF2-40B4-BE49-F238E27FC236}">
                <a16:creationId xmlns:a16="http://schemas.microsoft.com/office/drawing/2014/main" id="{23400C05-8C0A-5C10-4DF5-9E789BAAEEC2}"/>
              </a:ext>
            </a:extLst>
          </p:cNvPr>
          <p:cNvPicPr>
            <a:picLocks noChangeAspect="1"/>
          </p:cNvPicPr>
          <p:nvPr/>
        </p:nvPicPr>
        <p:blipFill>
          <a:blip r:embed="rId2">
            <a:extLst>
              <a:ext uri="{28A0092B-C50C-407E-A947-70E740481C1C}">
                <a14:useLocalDpi xmlns:a14="http://schemas.microsoft.com/office/drawing/2010/main" val="0"/>
              </a:ext>
            </a:extLst>
          </a:blip>
          <a:srcRect l="4558" t="17629" r="6298" b="16963"/>
          <a:stretch>
            <a:fillRect/>
          </a:stretch>
        </p:blipFill>
        <p:spPr>
          <a:xfrm>
            <a:off x="5831633" y="2926265"/>
            <a:ext cx="6104322" cy="2519342"/>
          </a:xfrm>
          <a:prstGeom prst="rect">
            <a:avLst/>
          </a:prstGeom>
        </p:spPr>
      </p:pic>
      <p:sp>
        <p:nvSpPr>
          <p:cNvPr id="26" name="Rectángulo: esquinas redondeadas 25">
            <a:extLst>
              <a:ext uri="{FF2B5EF4-FFF2-40B4-BE49-F238E27FC236}">
                <a16:creationId xmlns:a16="http://schemas.microsoft.com/office/drawing/2014/main" id="{8773A353-77E8-9EC9-42A7-87B5402A1A2A}"/>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12/38</a:t>
            </a:r>
          </a:p>
        </p:txBody>
      </p:sp>
    </p:spTree>
    <p:extLst>
      <p:ext uri="{BB962C8B-B14F-4D97-AF65-F5344CB8AC3E}">
        <p14:creationId xmlns:p14="http://schemas.microsoft.com/office/powerpoint/2010/main" val="1376566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51EC-0E67-C133-19FB-86464E09CD16}"/>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CDF741C3-2A06-DEAB-2E31-303DB4273647}"/>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940A067F-7A0C-3DE8-5BE1-555274E626F0}"/>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D2BCF07F-A150-E259-AD37-065BA76FC3F6}"/>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00449FEB-0848-2CDB-D241-17E0457B7F08}"/>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6E1D9E8C-B06C-423D-0C0E-E31F9901AEFC}"/>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BB5D9528-0DAE-8131-3004-CCC137C62EFB}"/>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2D274BC2-1F89-1C67-E6CC-E0D8DB601DC9}"/>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1B1280D1-503B-7A54-220E-08585C2A7D84}"/>
              </a:ext>
            </a:extLst>
          </p:cNvPr>
          <p:cNvSpPr/>
          <p:nvPr/>
        </p:nvSpPr>
        <p:spPr>
          <a:xfrm>
            <a:off x="2803837"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2A21A867-4ACD-A76C-6309-62655F2E55CB}"/>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042FC0E2-D6E9-2746-B6EF-1DFA32721368}"/>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A92D1688-9466-85F6-B5BB-3C4ABCE0FBB1}"/>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A70F2EDC-9F40-3706-A53F-FD095D78FA84}"/>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11EAB9B3-2253-D233-60EB-C7BE8630713F}"/>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B932FA6B-6D2E-475A-F7D9-86D14BFF5321}"/>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10B8FFD9-A9DC-C78B-51FB-0BEE5811EDBE}"/>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3EC10DBA-ADA4-C807-ED4E-EFED3D7F5CF3}"/>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AD578AD5-B14C-03FE-8478-D36E268DDAEF}"/>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03BF4E16-1535-004D-BB87-8023125A2843}"/>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8EB2BE4C-9F2E-C49D-FF0B-30D5F4B58E0D}"/>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Objectives of This Work</a:t>
            </a:r>
            <a:endParaRPr lang="es-ES" sz="4000" dirty="0"/>
          </a:p>
        </p:txBody>
      </p:sp>
      <p:sp>
        <p:nvSpPr>
          <p:cNvPr id="32" name="CuadroTexto 31">
            <a:extLst>
              <a:ext uri="{FF2B5EF4-FFF2-40B4-BE49-F238E27FC236}">
                <a16:creationId xmlns:a16="http://schemas.microsoft.com/office/drawing/2014/main" id="{C292D1DF-1D3C-7A8A-16CA-D097562C3759}"/>
              </a:ext>
            </a:extLst>
          </p:cNvPr>
          <p:cNvSpPr txBox="1"/>
          <p:nvPr/>
        </p:nvSpPr>
        <p:spPr>
          <a:xfrm>
            <a:off x="456210" y="3020592"/>
            <a:ext cx="4974483" cy="2308324"/>
          </a:xfrm>
          <a:prstGeom prst="rect">
            <a:avLst/>
          </a:prstGeom>
          <a:noFill/>
        </p:spPr>
        <p:txBody>
          <a:bodyPr wrap="square">
            <a:spAutoFit/>
          </a:bodyPr>
          <a:lstStyle/>
          <a:p>
            <a:pPr marL="285750" indent="-285750">
              <a:buFont typeface="Arial" panose="020B0604020202020204" pitchFamily="34" charset="0"/>
              <a:buChar char="•"/>
            </a:pPr>
            <a:r>
              <a:rPr lang="en-US" sz="1600" dirty="0"/>
              <a:t>Assess ResNet-18 classifier’s performance across different mammography datasets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Integrate and harmonize CBIS-DDSM (source) and BCDR (target) data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Train on one domain and fine-tune on the other to measure transferability</a:t>
            </a:r>
          </a:p>
          <a:p>
            <a:endParaRPr lang="en-US" sz="1600" dirty="0"/>
          </a:p>
        </p:txBody>
      </p:sp>
      <p:sp>
        <p:nvSpPr>
          <p:cNvPr id="35" name="CuadroTexto 34">
            <a:extLst>
              <a:ext uri="{FF2B5EF4-FFF2-40B4-BE49-F238E27FC236}">
                <a16:creationId xmlns:a16="http://schemas.microsoft.com/office/drawing/2014/main" id="{53AFFF7A-1D23-7976-8C1A-EBB4341C1087}"/>
              </a:ext>
            </a:extLst>
          </p:cNvPr>
          <p:cNvSpPr txBox="1"/>
          <p:nvPr/>
        </p:nvSpPr>
        <p:spPr>
          <a:xfrm>
            <a:off x="7013871" y="5803601"/>
            <a:ext cx="3304950"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12. Objective of this work</a:t>
            </a:r>
            <a:endParaRPr lang="es-ES" sz="1200" dirty="0">
              <a:latin typeface="Georgia" panose="02040502050405020303" pitchFamily="18" charset="0"/>
            </a:endParaRPr>
          </a:p>
        </p:txBody>
      </p:sp>
      <p:pic>
        <p:nvPicPr>
          <p:cNvPr id="34" name="Imagen 33" descr="Diagrama&#10;&#10;El contenido generado por IA puede ser incorrecto.">
            <a:extLst>
              <a:ext uri="{FF2B5EF4-FFF2-40B4-BE49-F238E27FC236}">
                <a16:creationId xmlns:a16="http://schemas.microsoft.com/office/drawing/2014/main" id="{903202E7-EBD8-1322-17EC-BB0945B3FDC7}"/>
              </a:ext>
            </a:extLst>
          </p:cNvPr>
          <p:cNvPicPr>
            <a:picLocks noChangeAspect="1"/>
          </p:cNvPicPr>
          <p:nvPr/>
        </p:nvPicPr>
        <p:blipFill>
          <a:blip r:embed="rId2">
            <a:extLst>
              <a:ext uri="{28A0092B-C50C-407E-A947-70E740481C1C}">
                <a14:useLocalDpi xmlns:a14="http://schemas.microsoft.com/office/drawing/2010/main" val="0"/>
              </a:ext>
            </a:extLst>
          </a:blip>
          <a:srcRect l="22331" t="7198" r="10641"/>
          <a:stretch>
            <a:fillRect/>
          </a:stretch>
        </p:blipFill>
        <p:spPr>
          <a:xfrm rot="16200000">
            <a:off x="7138766" y="992595"/>
            <a:ext cx="3249702" cy="6364319"/>
          </a:xfrm>
          <a:prstGeom prst="rect">
            <a:avLst/>
          </a:prstGeom>
        </p:spPr>
      </p:pic>
      <p:sp>
        <p:nvSpPr>
          <p:cNvPr id="36" name="Rectángulo: esquinas redondeadas 35">
            <a:extLst>
              <a:ext uri="{FF2B5EF4-FFF2-40B4-BE49-F238E27FC236}">
                <a16:creationId xmlns:a16="http://schemas.microsoft.com/office/drawing/2014/main" id="{6C3D7FA3-0DEE-071C-7DDB-217195F12AF1}"/>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13/38</a:t>
            </a:r>
          </a:p>
        </p:txBody>
      </p:sp>
      <p:sp>
        <p:nvSpPr>
          <p:cNvPr id="2" name="Rectángulo 1">
            <a:extLst>
              <a:ext uri="{FF2B5EF4-FFF2-40B4-BE49-F238E27FC236}">
                <a16:creationId xmlns:a16="http://schemas.microsoft.com/office/drawing/2014/main" id="{B96B7694-DE77-963E-4A4C-860EBB99B6F5}"/>
              </a:ext>
            </a:extLst>
          </p:cNvPr>
          <p:cNvSpPr/>
          <p:nvPr/>
        </p:nvSpPr>
        <p:spPr>
          <a:xfrm>
            <a:off x="7611814" y="3486708"/>
            <a:ext cx="46286" cy="111958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67931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6CAB5-0178-89AA-8156-164EF3C09F96}"/>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C8DA6DB0-5039-FCC3-1A01-9A76B89AAB4D}"/>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45440846-E4E2-BF9E-B482-520304988FB1}"/>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A78B1016-5C5D-6C64-AE30-3AA84A786DAF}"/>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13FC9659-7B11-10F5-6615-AEDA6AE4CDE4}"/>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847881C0-D43A-4B03-F2DF-F85DE0564B40}"/>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340F63E6-BCB0-9D5C-429B-6DBBCE30F658}"/>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E62BB683-C6B7-CAFF-3EBD-AC03001DC1CD}"/>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FAF9DAEC-F253-FDAB-40D1-F16D9625C3CD}"/>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950EBA8-8BCF-44B2-FDF6-A5BF520C5097}"/>
              </a:ext>
            </a:extLst>
          </p:cNvPr>
          <p:cNvSpPr/>
          <p:nvPr/>
        </p:nvSpPr>
        <p:spPr>
          <a:xfrm>
            <a:off x="4915039"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20F9BE-6E3E-66B1-1DBD-DEDED6BA2876}"/>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6F538683-0CA5-6BF9-DE02-DE955A63EE5C}"/>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B2017F61-E21F-1713-7306-D1BF3A5029C2}"/>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9D900A-0E72-2F7C-F35E-91C995AF0A80}"/>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F2CF2991-C0B6-E7B6-3E0D-9F6CB56BA59E}"/>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3D69B6C8-59AB-841C-9E48-A9186C79DDD8}"/>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7020899F-6FA2-E2C5-67B9-A37BE2DFDD80}"/>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D9C87E34-5E87-B5A6-7613-637D60911561}"/>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59B71EA0-8C9D-D691-51B9-7068EDC16626}"/>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634AE58C-5954-9513-7A8F-FB26BE3A94E1}"/>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Datasets Overview</a:t>
            </a:r>
            <a:endParaRPr lang="es-ES" sz="4000" dirty="0"/>
          </a:p>
        </p:txBody>
      </p:sp>
      <p:sp>
        <p:nvSpPr>
          <p:cNvPr id="35" name="CuadroTexto 34">
            <a:extLst>
              <a:ext uri="{FF2B5EF4-FFF2-40B4-BE49-F238E27FC236}">
                <a16:creationId xmlns:a16="http://schemas.microsoft.com/office/drawing/2014/main" id="{BB29634C-28E7-42F5-E454-C1CE0A77BDB9}"/>
              </a:ext>
            </a:extLst>
          </p:cNvPr>
          <p:cNvSpPr txBox="1"/>
          <p:nvPr/>
        </p:nvSpPr>
        <p:spPr>
          <a:xfrm>
            <a:off x="1663621" y="5618876"/>
            <a:ext cx="3304950"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Table 2. Comparison between used datasets</a:t>
            </a:r>
            <a:endParaRPr lang="es-ES" sz="1200" dirty="0">
              <a:latin typeface="Georgia" panose="02040502050405020303" pitchFamily="18" charset="0"/>
            </a:endParaRPr>
          </a:p>
        </p:txBody>
      </p:sp>
      <p:graphicFrame>
        <p:nvGraphicFramePr>
          <p:cNvPr id="23" name="Tabla 22">
            <a:extLst>
              <a:ext uri="{FF2B5EF4-FFF2-40B4-BE49-F238E27FC236}">
                <a16:creationId xmlns:a16="http://schemas.microsoft.com/office/drawing/2014/main" id="{873345FB-A4AD-50B6-2255-419847179571}"/>
              </a:ext>
            </a:extLst>
          </p:cNvPr>
          <p:cNvGraphicFramePr>
            <a:graphicFrameLocks noGrp="1"/>
          </p:cNvGraphicFramePr>
          <p:nvPr>
            <p:extLst>
              <p:ext uri="{D42A27DB-BD31-4B8C-83A1-F6EECF244321}">
                <p14:modId xmlns:p14="http://schemas.microsoft.com/office/powerpoint/2010/main" val="1656304393"/>
              </p:ext>
            </p:extLst>
          </p:nvPr>
        </p:nvGraphicFramePr>
        <p:xfrm>
          <a:off x="553718" y="1839229"/>
          <a:ext cx="6812280" cy="3708818"/>
        </p:xfrm>
        <a:graphic>
          <a:graphicData uri="http://schemas.openxmlformats.org/drawingml/2006/table">
            <a:tbl>
              <a:tblPr/>
              <a:tblGrid>
                <a:gridCol w="1362456">
                  <a:extLst>
                    <a:ext uri="{9D8B030D-6E8A-4147-A177-3AD203B41FA5}">
                      <a16:colId xmlns:a16="http://schemas.microsoft.com/office/drawing/2014/main" val="1235828030"/>
                    </a:ext>
                  </a:extLst>
                </a:gridCol>
                <a:gridCol w="1362456">
                  <a:extLst>
                    <a:ext uri="{9D8B030D-6E8A-4147-A177-3AD203B41FA5}">
                      <a16:colId xmlns:a16="http://schemas.microsoft.com/office/drawing/2014/main" val="3962042237"/>
                    </a:ext>
                  </a:extLst>
                </a:gridCol>
                <a:gridCol w="1362456">
                  <a:extLst>
                    <a:ext uri="{9D8B030D-6E8A-4147-A177-3AD203B41FA5}">
                      <a16:colId xmlns:a16="http://schemas.microsoft.com/office/drawing/2014/main" val="2549365361"/>
                    </a:ext>
                  </a:extLst>
                </a:gridCol>
                <a:gridCol w="1362456">
                  <a:extLst>
                    <a:ext uri="{9D8B030D-6E8A-4147-A177-3AD203B41FA5}">
                      <a16:colId xmlns:a16="http://schemas.microsoft.com/office/drawing/2014/main" val="352172612"/>
                    </a:ext>
                  </a:extLst>
                </a:gridCol>
                <a:gridCol w="1362456">
                  <a:extLst>
                    <a:ext uri="{9D8B030D-6E8A-4147-A177-3AD203B41FA5}">
                      <a16:colId xmlns:a16="http://schemas.microsoft.com/office/drawing/2014/main" val="1204119022"/>
                    </a:ext>
                  </a:extLst>
                </a:gridCol>
              </a:tblGrid>
              <a:tr h="883052">
                <a:tc>
                  <a:txBody>
                    <a:bodyPr/>
                    <a:lstStyle/>
                    <a:p>
                      <a:r>
                        <a:rPr lang="es-ES" dirty="0" err="1">
                          <a:latin typeface="Source Sans Pro" panose="020B0503030403020204" pitchFamily="34" charset="0"/>
                          <a:ea typeface="Source Sans Pro" panose="020B0503030403020204" pitchFamily="34" charset="0"/>
                        </a:rPr>
                        <a:t>Dataset</a:t>
                      </a:r>
                      <a:endParaRPr lang="es-ES" dirty="0">
                        <a:latin typeface="Source Sans Pro" panose="020B0503030403020204" pitchFamily="34" charset="0"/>
                        <a:ea typeface="Source Sans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dirty="0">
                          <a:latin typeface="Source Sans Pro" panose="020B0503030403020204" pitchFamily="34" charset="0"/>
                          <a:ea typeface="Source Sans Pro" panose="020B0503030403020204" pitchFamily="34" charset="0"/>
                        </a:rPr>
                        <a:t># Cases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a:latin typeface="Source Sans Pro" panose="020B0503030403020204" pitchFamily="34" charset="0"/>
                          <a:ea typeface="Source Sans Pro" panose="020B0503030403020204" pitchFamily="34" charset="0"/>
                        </a:rPr>
                        <a:t>Imaging Modality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dirty="0" err="1">
                          <a:latin typeface="Source Sans Pro" panose="020B0503030403020204" pitchFamily="34" charset="0"/>
                          <a:ea typeface="Source Sans Pro" panose="020B0503030403020204" pitchFamily="34" charset="0"/>
                        </a:rPr>
                        <a:t>Resolution</a:t>
                      </a:r>
                      <a:endParaRPr lang="es-ES" dirty="0">
                        <a:latin typeface="Source Sans Pro" panose="020B0503030403020204" pitchFamily="34" charset="0"/>
                        <a:ea typeface="Source Sans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dirty="0" err="1">
                          <a:latin typeface="Source Sans Pro" panose="020B0503030403020204" pitchFamily="34" charset="0"/>
                          <a:ea typeface="Source Sans Pro" panose="020B0503030403020204" pitchFamily="34" charset="0"/>
                        </a:rPr>
                        <a:t>Annotations</a:t>
                      </a:r>
                      <a:endParaRPr lang="es-ES" dirty="0">
                        <a:latin typeface="Source Sans Pro" panose="020B0503030403020204" pitchFamily="34" charset="0"/>
                        <a:ea typeface="Source Sans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439405"/>
                  </a:ext>
                </a:extLst>
              </a:tr>
              <a:tr h="1412883">
                <a:tc>
                  <a:txBody>
                    <a:bodyPr/>
                    <a:lstStyle/>
                    <a:p>
                      <a:r>
                        <a:rPr lang="es-ES" b="1">
                          <a:latin typeface="Source Sans Pro" panose="020B0503030403020204" pitchFamily="34" charset="0"/>
                          <a:ea typeface="Source Sans Pro" panose="020B0503030403020204" pitchFamily="34" charset="0"/>
                        </a:rPr>
                        <a:t>CBIS-DDSM</a:t>
                      </a:r>
                      <a:endParaRPr lang="es-ES">
                        <a:latin typeface="Source Sans Pro" panose="020B0503030403020204" pitchFamily="34" charset="0"/>
                        <a:ea typeface="Source Sans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600" dirty="0">
                          <a:latin typeface="Source Sans Pro" panose="020B0503030403020204" pitchFamily="34" charset="0"/>
                          <a:ea typeface="Source Sans Pro" panose="020B0503030403020204" pitchFamily="34" charset="0"/>
                        </a:rPr>
                        <a:t>~3,100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600" dirty="0" err="1">
                          <a:latin typeface="Source Sans Pro" panose="020B0503030403020204" pitchFamily="34" charset="0"/>
                          <a:ea typeface="Source Sans Pro" panose="020B0503030403020204" pitchFamily="34" charset="0"/>
                        </a:rPr>
                        <a:t>Scanned</a:t>
                      </a:r>
                      <a:r>
                        <a:rPr lang="es-ES" sz="1600" dirty="0">
                          <a:latin typeface="Source Sans Pro" panose="020B0503030403020204" pitchFamily="34" charset="0"/>
                          <a:ea typeface="Source Sans Pro" panose="020B0503030403020204" pitchFamily="34" charset="0"/>
                        </a:rPr>
                        <a:t> film </a:t>
                      </a:r>
                      <a:r>
                        <a:rPr lang="es-ES" sz="1600" dirty="0" err="1">
                          <a:latin typeface="Source Sans Pro" panose="020B0503030403020204" pitchFamily="34" charset="0"/>
                          <a:ea typeface="Source Sans Pro" panose="020B0503030403020204" pitchFamily="34" charset="0"/>
                        </a:rPr>
                        <a:t>mammography</a:t>
                      </a:r>
                      <a:endParaRPr lang="es-ES" sz="1600" dirty="0">
                        <a:latin typeface="Source Sans Pro" panose="020B0503030403020204" pitchFamily="34" charset="0"/>
                        <a:ea typeface="Source Sans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600" dirty="0">
                          <a:latin typeface="Source Sans Pro" panose="020B0503030403020204" pitchFamily="34" charset="0"/>
                          <a:ea typeface="Source Sans Pro" panose="020B0503030403020204" pitchFamily="34" charset="0"/>
                        </a:rPr>
                        <a:t>Variable, </a:t>
                      </a:r>
                      <a:r>
                        <a:rPr lang="es-ES" sz="1600" dirty="0" err="1">
                          <a:latin typeface="Source Sans Pro" panose="020B0503030403020204" pitchFamily="34" charset="0"/>
                          <a:ea typeface="Source Sans Pro" panose="020B0503030403020204" pitchFamily="34" charset="0"/>
                        </a:rPr>
                        <a:t>lower</a:t>
                      </a:r>
                      <a:r>
                        <a:rPr lang="es-ES" sz="1600" dirty="0">
                          <a:latin typeface="Source Sans Pro" panose="020B0503030403020204" pitchFamily="34" charset="0"/>
                          <a:ea typeface="Source Sans Pro" panose="020B0503030403020204" pitchFamily="34" charset="0"/>
                        </a:rPr>
                        <a:t> dpi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600">
                          <a:latin typeface="Source Sans Pro" panose="020B0503030403020204" pitchFamily="34" charset="0"/>
                          <a:ea typeface="Source Sans Pro" panose="020B0503030403020204" pitchFamily="34" charset="0"/>
                        </a:rPr>
                        <a:t>Pixel-level masks (masses &amp; calcs)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4494659"/>
                  </a:ext>
                </a:extLst>
              </a:tr>
              <a:tr h="1412883">
                <a:tc>
                  <a:txBody>
                    <a:bodyPr/>
                    <a:lstStyle/>
                    <a:p>
                      <a:r>
                        <a:rPr lang="es-ES" b="1">
                          <a:latin typeface="Source Sans Pro" panose="020B0503030403020204" pitchFamily="34" charset="0"/>
                          <a:ea typeface="Source Sans Pro" panose="020B0503030403020204" pitchFamily="34" charset="0"/>
                        </a:rPr>
                        <a:t>BCDR</a:t>
                      </a:r>
                      <a:endParaRPr lang="es-ES">
                        <a:latin typeface="Source Sans Pro" panose="020B0503030403020204" pitchFamily="34" charset="0"/>
                        <a:ea typeface="Source Sans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600">
                          <a:latin typeface="Source Sans Pro" panose="020B0503030403020204" pitchFamily="34" charset="0"/>
                          <a:ea typeface="Source Sans Pro" panose="020B0503030403020204" pitchFamily="34" charset="0"/>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600" dirty="0">
                          <a:latin typeface="Source Sans Pro" panose="020B0503030403020204" pitchFamily="34" charset="0"/>
                          <a:ea typeface="Source Sans Pro" panose="020B0503030403020204" pitchFamily="34" charset="0"/>
                        </a:rPr>
                        <a:t>Full-</a:t>
                      </a:r>
                      <a:r>
                        <a:rPr lang="es-ES" sz="1600" dirty="0" err="1">
                          <a:latin typeface="Source Sans Pro" panose="020B0503030403020204" pitchFamily="34" charset="0"/>
                          <a:ea typeface="Source Sans Pro" panose="020B0503030403020204" pitchFamily="34" charset="0"/>
                        </a:rPr>
                        <a:t>field</a:t>
                      </a:r>
                      <a:r>
                        <a:rPr lang="es-ES" sz="1600" dirty="0">
                          <a:latin typeface="Source Sans Pro" panose="020B0503030403020204" pitchFamily="34" charset="0"/>
                          <a:ea typeface="Source Sans Pro" panose="020B0503030403020204" pitchFamily="34" charset="0"/>
                        </a:rPr>
                        <a:t> digital </a:t>
                      </a:r>
                      <a:r>
                        <a:rPr lang="es-ES" sz="1600" dirty="0" err="1">
                          <a:latin typeface="Source Sans Pro" panose="020B0503030403020204" pitchFamily="34" charset="0"/>
                          <a:ea typeface="Source Sans Pro" panose="020B0503030403020204" pitchFamily="34" charset="0"/>
                        </a:rPr>
                        <a:t>mammography</a:t>
                      </a:r>
                      <a:endParaRPr lang="es-ES" sz="1600" dirty="0">
                        <a:latin typeface="Source Sans Pro" panose="020B0503030403020204" pitchFamily="34" charset="0"/>
                        <a:ea typeface="Source Sans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600" dirty="0">
                          <a:latin typeface="Source Sans Pro" panose="020B0503030403020204" pitchFamily="34" charset="0"/>
                          <a:ea typeface="Source Sans Pro" panose="020B0503030403020204" pitchFamily="34" charset="0"/>
                        </a:rPr>
                        <a:t>High dpi, </a:t>
                      </a:r>
                      <a:r>
                        <a:rPr lang="es-ES" sz="1600" dirty="0" err="1">
                          <a:latin typeface="Source Sans Pro" panose="020B0503030403020204" pitchFamily="34" charset="0"/>
                          <a:ea typeface="Source Sans Pro" panose="020B0503030403020204" pitchFamily="34" charset="0"/>
                        </a:rPr>
                        <a:t>uniform</a:t>
                      </a:r>
                      <a:endParaRPr lang="es-ES" sz="1600" dirty="0">
                        <a:latin typeface="Source Sans Pro" panose="020B0503030403020204" pitchFamily="34" charset="0"/>
                        <a:ea typeface="Source Sans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600" dirty="0" err="1">
                          <a:latin typeface="Source Sans Pro" panose="020B0503030403020204" pitchFamily="34" charset="0"/>
                          <a:ea typeface="Source Sans Pro" panose="020B0503030403020204" pitchFamily="34" charset="0"/>
                        </a:rPr>
                        <a:t>Lesion</a:t>
                      </a:r>
                      <a:r>
                        <a:rPr lang="es-ES" sz="1600" dirty="0">
                          <a:latin typeface="Source Sans Pro" panose="020B0503030403020204" pitchFamily="34" charset="0"/>
                          <a:ea typeface="Source Sans Pro" panose="020B0503030403020204" pitchFamily="34" charset="0"/>
                        </a:rPr>
                        <a:t> </a:t>
                      </a:r>
                      <a:r>
                        <a:rPr lang="es-ES" sz="1600" dirty="0" err="1">
                          <a:latin typeface="Source Sans Pro" panose="020B0503030403020204" pitchFamily="34" charset="0"/>
                          <a:ea typeface="Source Sans Pro" panose="020B0503030403020204" pitchFamily="34" charset="0"/>
                        </a:rPr>
                        <a:t>metadata</a:t>
                      </a:r>
                      <a:r>
                        <a:rPr lang="es-ES" sz="1600" dirty="0">
                          <a:latin typeface="Source Sans Pro" panose="020B0503030403020204" pitchFamily="34" charset="0"/>
                          <a:ea typeface="Source Sans Pro" panose="020B0503030403020204" pitchFamily="34" charset="0"/>
                        </a:rPr>
                        <a:t> &amp; </a:t>
                      </a:r>
                      <a:r>
                        <a:rPr lang="es-ES" sz="1600" dirty="0" err="1">
                          <a:latin typeface="Source Sans Pro" panose="020B0503030403020204" pitchFamily="34" charset="0"/>
                          <a:ea typeface="Source Sans Pro" panose="020B0503030403020204" pitchFamily="34" charset="0"/>
                        </a:rPr>
                        <a:t>clinical</a:t>
                      </a:r>
                      <a:r>
                        <a:rPr lang="es-ES" sz="1600" dirty="0">
                          <a:latin typeface="Source Sans Pro" panose="020B0503030403020204" pitchFamily="34" charset="0"/>
                          <a:ea typeface="Source Sans Pro" panose="020B0503030403020204" pitchFamily="34" charset="0"/>
                        </a:rPr>
                        <a:t> </a:t>
                      </a:r>
                      <a:r>
                        <a:rPr lang="es-ES" sz="1600" dirty="0" err="1">
                          <a:latin typeface="Source Sans Pro" panose="020B0503030403020204" pitchFamily="34" charset="0"/>
                          <a:ea typeface="Source Sans Pro" panose="020B0503030403020204" pitchFamily="34" charset="0"/>
                        </a:rPr>
                        <a:t>findings</a:t>
                      </a:r>
                      <a:endParaRPr lang="es-ES" sz="1600" dirty="0">
                        <a:latin typeface="Source Sans Pro" panose="020B0503030403020204" pitchFamily="34" charset="0"/>
                        <a:ea typeface="Source Sans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2095436"/>
                  </a:ext>
                </a:extLst>
              </a:tr>
            </a:tbl>
          </a:graphicData>
        </a:graphic>
      </p:graphicFrame>
      <p:pic>
        <p:nvPicPr>
          <p:cNvPr id="29" name="Imagen 28" descr="Imagen en blanco y negro&#10;&#10;El contenido generado por IA puede ser incorrecto.">
            <a:extLst>
              <a:ext uri="{FF2B5EF4-FFF2-40B4-BE49-F238E27FC236}">
                <a16:creationId xmlns:a16="http://schemas.microsoft.com/office/drawing/2014/main" id="{B2400135-6A38-D0F7-22DF-6F43320D1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700" y="2189398"/>
            <a:ext cx="1088277" cy="1754326"/>
          </a:xfrm>
          <a:prstGeom prst="rect">
            <a:avLst/>
          </a:prstGeom>
        </p:spPr>
      </p:pic>
      <p:pic>
        <p:nvPicPr>
          <p:cNvPr id="31" name="Imagen 30" descr="Imagen en blanco y negro&#10;&#10;El contenido generado por IA puede ser incorrecto.">
            <a:extLst>
              <a:ext uri="{FF2B5EF4-FFF2-40B4-BE49-F238E27FC236}">
                <a16:creationId xmlns:a16="http://schemas.microsoft.com/office/drawing/2014/main" id="{F6897781-5AC2-8527-3E4C-F36BA8825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499" y="2189398"/>
            <a:ext cx="1146241" cy="1754326"/>
          </a:xfrm>
          <a:prstGeom prst="rect">
            <a:avLst/>
          </a:prstGeom>
        </p:spPr>
      </p:pic>
      <p:pic>
        <p:nvPicPr>
          <p:cNvPr id="34" name="Imagen 33" descr="Imagen en blanco y negro&#10;&#10;El contenido generado por IA puede ser incorrecto.">
            <a:extLst>
              <a:ext uri="{FF2B5EF4-FFF2-40B4-BE49-F238E27FC236}">
                <a16:creationId xmlns:a16="http://schemas.microsoft.com/office/drawing/2014/main" id="{51EEEF40-CE20-2114-C458-57F15DB2A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7937" y="2189398"/>
            <a:ext cx="1136898" cy="1754326"/>
          </a:xfrm>
          <a:prstGeom prst="rect">
            <a:avLst/>
          </a:prstGeom>
        </p:spPr>
      </p:pic>
      <p:pic>
        <p:nvPicPr>
          <p:cNvPr id="37" name="Imagen 36" descr="Imagen en blanco y negro&#10;&#10;El contenido generado por IA puede ser incorrecto.">
            <a:extLst>
              <a:ext uri="{FF2B5EF4-FFF2-40B4-BE49-F238E27FC236}">
                <a16:creationId xmlns:a16="http://schemas.microsoft.com/office/drawing/2014/main" id="{F9EBC54E-7BA5-9B2C-5FA2-AE6D1BA003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6689" y="2173525"/>
            <a:ext cx="1026850" cy="1754326"/>
          </a:xfrm>
          <a:prstGeom prst="rect">
            <a:avLst/>
          </a:prstGeom>
        </p:spPr>
      </p:pic>
      <p:pic>
        <p:nvPicPr>
          <p:cNvPr id="48" name="Imagen 47" descr="Foto en blanco y negro de la luna&#10;&#10;El contenido generado por IA puede ser incorrecto.">
            <a:extLst>
              <a:ext uri="{FF2B5EF4-FFF2-40B4-BE49-F238E27FC236}">
                <a16:creationId xmlns:a16="http://schemas.microsoft.com/office/drawing/2014/main" id="{A777C811-6967-25F9-C58F-0404D7B8FA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6689" y="4261091"/>
            <a:ext cx="1026674" cy="1748205"/>
          </a:xfrm>
          <a:prstGeom prst="rect">
            <a:avLst/>
          </a:prstGeom>
        </p:spPr>
      </p:pic>
      <p:pic>
        <p:nvPicPr>
          <p:cNvPr id="50" name="Imagen 49" descr="Imagen en blanco y negro de la luna&#10;&#10;El contenido generado por IA puede ser incorrecto.">
            <a:extLst>
              <a:ext uri="{FF2B5EF4-FFF2-40B4-BE49-F238E27FC236}">
                <a16:creationId xmlns:a16="http://schemas.microsoft.com/office/drawing/2014/main" id="{472947AB-E823-AD89-72C0-0A2C9C8AD2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8426" y="4258934"/>
            <a:ext cx="1116385" cy="1748205"/>
          </a:xfrm>
          <a:prstGeom prst="rect">
            <a:avLst/>
          </a:prstGeom>
        </p:spPr>
      </p:pic>
      <p:pic>
        <p:nvPicPr>
          <p:cNvPr id="52" name="Imagen 51" descr="Imagen en blanco y negro&#10;&#10;El contenido generado por IA puede ser incorrecto.">
            <a:extLst>
              <a:ext uri="{FF2B5EF4-FFF2-40B4-BE49-F238E27FC236}">
                <a16:creationId xmlns:a16="http://schemas.microsoft.com/office/drawing/2014/main" id="{BC03BF98-0C16-8730-AB55-AE8FD9131F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9700" y="4252813"/>
            <a:ext cx="1070270" cy="1754326"/>
          </a:xfrm>
          <a:prstGeom prst="rect">
            <a:avLst/>
          </a:prstGeom>
        </p:spPr>
      </p:pic>
      <p:pic>
        <p:nvPicPr>
          <p:cNvPr id="54" name="Imagen 53" descr="Imagen en blanco y negro de la luna&#10;&#10;El contenido generado por IA puede ser incorrecto.">
            <a:extLst>
              <a:ext uri="{FF2B5EF4-FFF2-40B4-BE49-F238E27FC236}">
                <a16:creationId xmlns:a16="http://schemas.microsoft.com/office/drawing/2014/main" id="{ECA89351-936E-A6F0-47D0-85BCC10343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4152" y="4252813"/>
            <a:ext cx="1146241" cy="1754326"/>
          </a:xfrm>
          <a:prstGeom prst="rect">
            <a:avLst/>
          </a:prstGeom>
        </p:spPr>
      </p:pic>
      <p:sp>
        <p:nvSpPr>
          <p:cNvPr id="55" name="CuadroTexto 54">
            <a:extLst>
              <a:ext uri="{FF2B5EF4-FFF2-40B4-BE49-F238E27FC236}">
                <a16:creationId xmlns:a16="http://schemas.microsoft.com/office/drawing/2014/main" id="{CFA098BF-A5BB-FEC3-7169-69008BC2FBBD}"/>
              </a:ext>
            </a:extLst>
          </p:cNvPr>
          <p:cNvSpPr txBox="1"/>
          <p:nvPr/>
        </p:nvSpPr>
        <p:spPr>
          <a:xfrm>
            <a:off x="8138274" y="6063380"/>
            <a:ext cx="3304950" cy="461665"/>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13. Some examples od CBIS-DDSM and BCDR mammograms</a:t>
            </a:r>
            <a:endParaRPr lang="es-ES" sz="1200" dirty="0">
              <a:latin typeface="Georgia" panose="02040502050405020303" pitchFamily="18" charset="0"/>
            </a:endParaRPr>
          </a:p>
        </p:txBody>
      </p:sp>
      <p:sp>
        <p:nvSpPr>
          <p:cNvPr id="56" name="Rectángulo: esquinas redondeadas 55">
            <a:extLst>
              <a:ext uri="{FF2B5EF4-FFF2-40B4-BE49-F238E27FC236}">
                <a16:creationId xmlns:a16="http://schemas.microsoft.com/office/drawing/2014/main" id="{9D39929F-E311-9F93-7109-3FDCB059F432}"/>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14/38</a:t>
            </a:r>
          </a:p>
        </p:txBody>
      </p:sp>
    </p:spTree>
    <p:extLst>
      <p:ext uri="{BB962C8B-B14F-4D97-AF65-F5344CB8AC3E}">
        <p14:creationId xmlns:p14="http://schemas.microsoft.com/office/powerpoint/2010/main" val="3863034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ED426-4ACA-358C-29F0-2DDEC1EEF686}"/>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8CD3A4D8-ABE2-5CB0-AC63-6C9DFD3B2BFB}"/>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4CC4C6C2-CB7B-9B2B-BDE0-9A18DA667B48}"/>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4735683-0DD0-95BB-69E5-0FC3DD9F0880}"/>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D7C7D526-F0B0-A11D-8EDD-DD310B141CA5}"/>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672FAAF2-59AE-74B8-7381-CFD60F245956}"/>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B72C2530-7473-DE08-9631-A60C9600B8BA}"/>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B387548E-B581-AD63-4C84-1771BAE2CC4E}"/>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E00603DF-0ABB-EC51-FA71-139355C8CCF2}"/>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AF2C0D37-6344-EEEB-E585-BB8B337C0FC4}"/>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243D1D74-4699-0F57-75BD-ECF9FC813633}"/>
              </a:ext>
            </a:extLst>
          </p:cNvPr>
          <p:cNvSpPr/>
          <p:nvPr/>
        </p:nvSpPr>
        <p:spPr>
          <a:xfrm>
            <a:off x="5119334"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A9E60931-D95D-5936-A1E8-A8D9EF32CE15}"/>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CF101FB7-C9EB-CB2F-63EA-57AC2DC989EF}"/>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664D657E-D5D4-DF6B-B544-2F04B477509A}"/>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C5229884-DCED-3D26-1DFA-E51D32E05870}"/>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A877DC04-280F-C3CE-53C5-0460790FF86A}"/>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59D01E53-5D32-5E32-1679-249A86784E1A}"/>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ACF57DDD-1968-0254-843A-F24C1D5D7903}"/>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B0E05572-4E6D-E137-5D1F-F4B02519DEF7}"/>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E745B0E8-8C3A-F622-0729-03D3074EDFAF}"/>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Data Preprocessing Pipeline</a:t>
            </a:r>
            <a:endParaRPr lang="es-ES" sz="4000" dirty="0"/>
          </a:p>
        </p:txBody>
      </p:sp>
      <p:sp>
        <p:nvSpPr>
          <p:cNvPr id="2" name="CuadroTexto 1">
            <a:extLst>
              <a:ext uri="{FF2B5EF4-FFF2-40B4-BE49-F238E27FC236}">
                <a16:creationId xmlns:a16="http://schemas.microsoft.com/office/drawing/2014/main" id="{7D65242B-CD3B-ADA7-C7E8-68B49AF5E982}"/>
              </a:ext>
            </a:extLst>
          </p:cNvPr>
          <p:cNvSpPr txBox="1"/>
          <p:nvPr/>
        </p:nvSpPr>
        <p:spPr>
          <a:xfrm>
            <a:off x="3608757" y="3429000"/>
            <a:ext cx="4974483" cy="646331"/>
          </a:xfrm>
          <a:prstGeom prst="rect">
            <a:avLst/>
          </a:prstGeom>
          <a:solidFill>
            <a:schemeClr val="bg1"/>
          </a:solidFill>
        </p:spPr>
        <p:txBody>
          <a:bodyPr wrap="square">
            <a:spAutoFit/>
          </a:bodyPr>
          <a:lstStyle/>
          <a:p>
            <a:pPr algn="ctr"/>
            <a:r>
              <a:rPr lang="en-US" sz="3600" dirty="0"/>
              <a:t>CBIS-DDSM</a:t>
            </a:r>
            <a:endParaRPr lang="es-ES" sz="3600" dirty="0"/>
          </a:p>
        </p:txBody>
      </p:sp>
      <p:sp>
        <p:nvSpPr>
          <p:cNvPr id="18" name="Rectángulo: esquinas redondeadas 17">
            <a:extLst>
              <a:ext uri="{FF2B5EF4-FFF2-40B4-BE49-F238E27FC236}">
                <a16:creationId xmlns:a16="http://schemas.microsoft.com/office/drawing/2014/main" id="{01F22471-9AA1-2885-1CF9-157162F4B067}"/>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15/38</a:t>
            </a:r>
          </a:p>
        </p:txBody>
      </p:sp>
    </p:spTree>
    <p:extLst>
      <p:ext uri="{BB962C8B-B14F-4D97-AF65-F5344CB8AC3E}">
        <p14:creationId xmlns:p14="http://schemas.microsoft.com/office/powerpoint/2010/main" val="1592076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C9A2-7761-8646-AB3B-FB1B8DC38F70}"/>
            </a:ext>
          </a:extLst>
        </p:cNvPr>
        <p:cNvGrpSpPr/>
        <p:nvPr/>
      </p:nvGrpSpPr>
      <p:grpSpPr>
        <a:xfrm>
          <a:off x="0" y="0"/>
          <a:ext cx="0" cy="0"/>
          <a:chOff x="0" y="0"/>
          <a:chExt cx="0" cy="0"/>
        </a:xfrm>
      </p:grpSpPr>
      <p:sp>
        <p:nvSpPr>
          <p:cNvPr id="74" name="Rectángulo 73">
            <a:extLst>
              <a:ext uri="{FF2B5EF4-FFF2-40B4-BE49-F238E27FC236}">
                <a16:creationId xmlns:a16="http://schemas.microsoft.com/office/drawing/2014/main" id="{079FED92-2FE3-CFCF-8928-62E7B19D1F48}"/>
              </a:ext>
            </a:extLst>
          </p:cNvPr>
          <p:cNvSpPr/>
          <p:nvPr/>
        </p:nvSpPr>
        <p:spPr>
          <a:xfrm>
            <a:off x="42830" y="1646526"/>
            <a:ext cx="12067012" cy="4494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3" name="Imagen 72">
            <a:extLst>
              <a:ext uri="{FF2B5EF4-FFF2-40B4-BE49-F238E27FC236}">
                <a16:creationId xmlns:a16="http://schemas.microsoft.com/office/drawing/2014/main" id="{1570B4F5-01B4-7ACF-A1E2-69151358FF7F}"/>
              </a:ext>
            </a:extLst>
          </p:cNvPr>
          <p:cNvPicPr>
            <a:picLocks noChangeAspect="1"/>
          </p:cNvPicPr>
          <p:nvPr/>
        </p:nvPicPr>
        <p:blipFill>
          <a:blip r:embed="rId2"/>
          <a:stretch>
            <a:fillRect/>
          </a:stretch>
        </p:blipFill>
        <p:spPr>
          <a:xfrm>
            <a:off x="1523362" y="3195605"/>
            <a:ext cx="9145276" cy="466790"/>
          </a:xfrm>
          <a:prstGeom prst="rect">
            <a:avLst/>
          </a:prstGeom>
        </p:spPr>
      </p:pic>
      <p:sp>
        <p:nvSpPr>
          <p:cNvPr id="71" name="Rectángulo 70">
            <a:extLst>
              <a:ext uri="{FF2B5EF4-FFF2-40B4-BE49-F238E27FC236}">
                <a16:creationId xmlns:a16="http://schemas.microsoft.com/office/drawing/2014/main" id="{EE13B7A0-3DAC-62D5-1671-3505AB4DC1CC}"/>
              </a:ext>
            </a:extLst>
          </p:cNvPr>
          <p:cNvSpPr/>
          <p:nvPr/>
        </p:nvSpPr>
        <p:spPr>
          <a:xfrm>
            <a:off x="79298" y="1732328"/>
            <a:ext cx="12067012" cy="4494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7" name="Imagen 56">
            <a:extLst>
              <a:ext uri="{FF2B5EF4-FFF2-40B4-BE49-F238E27FC236}">
                <a16:creationId xmlns:a16="http://schemas.microsoft.com/office/drawing/2014/main" id="{B56042D1-B4ED-1E89-094C-21415D2D907E}"/>
              </a:ext>
            </a:extLst>
          </p:cNvPr>
          <p:cNvPicPr>
            <a:picLocks noChangeAspect="1"/>
          </p:cNvPicPr>
          <p:nvPr/>
        </p:nvPicPr>
        <p:blipFill>
          <a:blip r:embed="rId3"/>
          <a:srcRect r="48529"/>
          <a:stretch>
            <a:fillRect/>
          </a:stretch>
        </p:blipFill>
        <p:spPr>
          <a:xfrm>
            <a:off x="3040100" y="2337700"/>
            <a:ext cx="2283529" cy="3189820"/>
          </a:xfrm>
          <a:prstGeom prst="rect">
            <a:avLst/>
          </a:prstGeom>
        </p:spPr>
      </p:pic>
      <p:pic>
        <p:nvPicPr>
          <p:cNvPr id="58" name="Imagen 57">
            <a:extLst>
              <a:ext uri="{FF2B5EF4-FFF2-40B4-BE49-F238E27FC236}">
                <a16:creationId xmlns:a16="http://schemas.microsoft.com/office/drawing/2014/main" id="{9CBA7D83-83B3-6659-F15E-A09B6629D59F}"/>
              </a:ext>
            </a:extLst>
          </p:cNvPr>
          <p:cNvPicPr>
            <a:picLocks noChangeAspect="1"/>
          </p:cNvPicPr>
          <p:nvPr/>
        </p:nvPicPr>
        <p:blipFill>
          <a:blip r:embed="rId3"/>
          <a:srcRect l="53506"/>
          <a:stretch>
            <a:fillRect/>
          </a:stretch>
        </p:blipFill>
        <p:spPr>
          <a:xfrm>
            <a:off x="6530555" y="2337700"/>
            <a:ext cx="2283529" cy="3197821"/>
          </a:xfrm>
          <a:prstGeom prst="rect">
            <a:avLst/>
          </a:prstGeom>
        </p:spPr>
      </p:pic>
      <p:cxnSp>
        <p:nvCxnSpPr>
          <p:cNvPr id="59" name="Conector recto de flecha 58">
            <a:extLst>
              <a:ext uri="{FF2B5EF4-FFF2-40B4-BE49-F238E27FC236}">
                <a16:creationId xmlns:a16="http://schemas.microsoft.com/office/drawing/2014/main" id="{C44322E0-F4C3-78FC-BBEF-5CC1FD39BA39}"/>
              </a:ext>
            </a:extLst>
          </p:cNvPr>
          <p:cNvCxnSpPr>
            <a:cxnSpLocks/>
            <a:stCxn id="57" idx="3"/>
            <a:endCxn id="58" idx="1"/>
          </p:cNvCxnSpPr>
          <p:nvPr/>
        </p:nvCxnSpPr>
        <p:spPr>
          <a:xfrm>
            <a:off x="5323629" y="3932610"/>
            <a:ext cx="1206926" cy="40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A9D890B6-9F06-1A80-7680-23C423F10043}"/>
              </a:ext>
            </a:extLst>
          </p:cNvPr>
          <p:cNvSpPr/>
          <p:nvPr/>
        </p:nvSpPr>
        <p:spPr>
          <a:xfrm>
            <a:off x="4233410" y="5053178"/>
            <a:ext cx="1044945" cy="4535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t>
            </a:r>
            <a:r>
              <a:rPr lang="es-ES" dirty="0" err="1">
                <a:solidFill>
                  <a:schemeClr val="tx1"/>
                </a:solidFill>
              </a:rPr>
              <a:t>dcm</a:t>
            </a:r>
            <a:endParaRPr lang="es-ES" dirty="0">
              <a:solidFill>
                <a:schemeClr val="tx1"/>
              </a:solidFill>
            </a:endParaRPr>
          </a:p>
        </p:txBody>
      </p:sp>
      <p:sp>
        <p:nvSpPr>
          <p:cNvPr id="61" name="Rectángulo 60">
            <a:extLst>
              <a:ext uri="{FF2B5EF4-FFF2-40B4-BE49-F238E27FC236}">
                <a16:creationId xmlns:a16="http://schemas.microsoft.com/office/drawing/2014/main" id="{49826F44-0818-5EBC-7A23-E7E479CD0C12}"/>
              </a:ext>
            </a:extLst>
          </p:cNvPr>
          <p:cNvSpPr/>
          <p:nvPr/>
        </p:nvSpPr>
        <p:spPr>
          <a:xfrm>
            <a:off x="7749924" y="5063842"/>
            <a:ext cx="1044945" cy="4535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.png</a:t>
            </a:r>
          </a:p>
        </p:txBody>
      </p:sp>
      <p:sp>
        <p:nvSpPr>
          <p:cNvPr id="56" name="Rectángulo 55">
            <a:extLst>
              <a:ext uri="{FF2B5EF4-FFF2-40B4-BE49-F238E27FC236}">
                <a16:creationId xmlns:a16="http://schemas.microsoft.com/office/drawing/2014/main" id="{F7C80691-F8A1-5C20-F7AC-59D68329A6E9}"/>
              </a:ext>
            </a:extLst>
          </p:cNvPr>
          <p:cNvSpPr/>
          <p:nvPr/>
        </p:nvSpPr>
        <p:spPr>
          <a:xfrm>
            <a:off x="62493" y="1821096"/>
            <a:ext cx="12067012" cy="4494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2" name="Imagen 61">
            <a:extLst>
              <a:ext uri="{FF2B5EF4-FFF2-40B4-BE49-F238E27FC236}">
                <a16:creationId xmlns:a16="http://schemas.microsoft.com/office/drawing/2014/main" id="{9ADE2383-E7D2-C46F-C75E-726D771F3053}"/>
              </a:ext>
            </a:extLst>
          </p:cNvPr>
          <p:cNvPicPr>
            <a:picLocks noChangeAspect="1"/>
          </p:cNvPicPr>
          <p:nvPr/>
        </p:nvPicPr>
        <p:blipFill>
          <a:blip r:embed="rId4"/>
          <a:stretch>
            <a:fillRect/>
          </a:stretch>
        </p:blipFill>
        <p:spPr>
          <a:xfrm>
            <a:off x="275303" y="1930084"/>
            <a:ext cx="6229876" cy="3622936"/>
          </a:xfrm>
          <a:prstGeom prst="rect">
            <a:avLst/>
          </a:prstGeom>
        </p:spPr>
      </p:pic>
      <p:sp>
        <p:nvSpPr>
          <p:cNvPr id="63" name="Rectángulo: esquinas redondeadas 62">
            <a:extLst>
              <a:ext uri="{FF2B5EF4-FFF2-40B4-BE49-F238E27FC236}">
                <a16:creationId xmlns:a16="http://schemas.microsoft.com/office/drawing/2014/main" id="{4415C6E3-329F-FAE8-D4C0-FE675B4D3913}"/>
              </a:ext>
            </a:extLst>
          </p:cNvPr>
          <p:cNvSpPr/>
          <p:nvPr/>
        </p:nvSpPr>
        <p:spPr>
          <a:xfrm>
            <a:off x="4093236" y="3449330"/>
            <a:ext cx="2187076" cy="10928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pic>
        <p:nvPicPr>
          <p:cNvPr id="65" name="Imagen 64">
            <a:extLst>
              <a:ext uri="{FF2B5EF4-FFF2-40B4-BE49-F238E27FC236}">
                <a16:creationId xmlns:a16="http://schemas.microsoft.com/office/drawing/2014/main" id="{0672B0DC-D6D2-E46A-CC38-36CF3C74C51B}"/>
              </a:ext>
            </a:extLst>
          </p:cNvPr>
          <p:cNvPicPr>
            <a:picLocks noChangeAspect="1"/>
          </p:cNvPicPr>
          <p:nvPr/>
        </p:nvPicPr>
        <p:blipFill>
          <a:blip r:embed="rId5"/>
          <a:srcRect r="3588"/>
          <a:stretch>
            <a:fillRect/>
          </a:stretch>
        </p:blipFill>
        <p:spPr>
          <a:xfrm>
            <a:off x="4301613" y="4520300"/>
            <a:ext cx="7811089" cy="252829"/>
          </a:xfrm>
          <a:prstGeom prst="rect">
            <a:avLst/>
          </a:prstGeom>
        </p:spPr>
      </p:pic>
      <p:cxnSp>
        <p:nvCxnSpPr>
          <p:cNvPr id="66" name="Conector: angular 65">
            <a:extLst>
              <a:ext uri="{FF2B5EF4-FFF2-40B4-BE49-F238E27FC236}">
                <a16:creationId xmlns:a16="http://schemas.microsoft.com/office/drawing/2014/main" id="{83CD3CD6-58DD-5DBB-7377-D1538C8A04CD}"/>
              </a:ext>
            </a:extLst>
          </p:cNvPr>
          <p:cNvCxnSpPr>
            <a:cxnSpLocks/>
            <a:stCxn id="63" idx="3"/>
          </p:cNvCxnSpPr>
          <p:nvPr/>
        </p:nvCxnSpPr>
        <p:spPr>
          <a:xfrm>
            <a:off x="6280312" y="3503974"/>
            <a:ext cx="973928" cy="1128986"/>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Conector: angular 66">
            <a:extLst>
              <a:ext uri="{FF2B5EF4-FFF2-40B4-BE49-F238E27FC236}">
                <a16:creationId xmlns:a16="http://schemas.microsoft.com/office/drawing/2014/main" id="{51B5B4BB-A923-4F74-BBB7-65E4B5E709F4}"/>
              </a:ext>
            </a:extLst>
          </p:cNvPr>
          <p:cNvCxnSpPr>
            <a:cxnSpLocks/>
          </p:cNvCxnSpPr>
          <p:nvPr/>
        </p:nvCxnSpPr>
        <p:spPr>
          <a:xfrm>
            <a:off x="6278026" y="3836670"/>
            <a:ext cx="3619787" cy="796290"/>
          </a:xfrm>
          <a:prstGeom prst="bentConnector3">
            <a:avLst>
              <a:gd name="adj1" fmla="val 10010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68" name="Rectángulo: esquinas redondeadas 67">
            <a:extLst>
              <a:ext uri="{FF2B5EF4-FFF2-40B4-BE49-F238E27FC236}">
                <a16:creationId xmlns:a16="http://schemas.microsoft.com/office/drawing/2014/main" id="{8190B071-0988-8021-B145-532E282924D5}"/>
              </a:ext>
            </a:extLst>
          </p:cNvPr>
          <p:cNvSpPr/>
          <p:nvPr/>
        </p:nvSpPr>
        <p:spPr>
          <a:xfrm>
            <a:off x="8492916" y="4663844"/>
            <a:ext cx="3619786" cy="109286"/>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69" name="Rectángulo: esquinas redondeadas 68">
            <a:extLst>
              <a:ext uri="{FF2B5EF4-FFF2-40B4-BE49-F238E27FC236}">
                <a16:creationId xmlns:a16="http://schemas.microsoft.com/office/drawing/2014/main" id="{ECB7C0E2-86F6-9844-DC73-8BF556F10FE9}"/>
              </a:ext>
            </a:extLst>
          </p:cNvPr>
          <p:cNvSpPr/>
          <p:nvPr/>
        </p:nvSpPr>
        <p:spPr>
          <a:xfrm>
            <a:off x="5499032" y="4663843"/>
            <a:ext cx="2993884" cy="1092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4" name="Rectángulo 3">
            <a:extLst>
              <a:ext uri="{FF2B5EF4-FFF2-40B4-BE49-F238E27FC236}">
                <a16:creationId xmlns:a16="http://schemas.microsoft.com/office/drawing/2014/main" id="{456D2551-BCD9-F33E-5354-90F5AE811FE0}"/>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5679CF3E-DE47-C17F-F17F-F6BB79085E2D}"/>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15043390-5227-A54A-2278-CDCB362D4F2A}"/>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93B2D56D-DA31-F5CB-AF6A-EE5436B21EFF}"/>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D923FB3A-B6E8-7E43-49A1-F7BB4EB88956}"/>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8BDBE37C-08C7-9BCD-DA1C-ED4D0F0CA16B}"/>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469007BA-6022-AF25-43D0-55FB0B909E5B}"/>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7B703BA3-9340-A7D8-2C43-B8D8AFBAA20C}"/>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2CACC167-2F09-7623-70CC-1F8692438B77}"/>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DCA2E41D-CE22-3312-26A3-8105A63C93A6}"/>
              </a:ext>
            </a:extLst>
          </p:cNvPr>
          <p:cNvSpPr/>
          <p:nvPr/>
        </p:nvSpPr>
        <p:spPr>
          <a:xfrm>
            <a:off x="5119334"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088D1EF0-1B54-83BB-12B6-122DF702287F}"/>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51BCEB0E-E1E3-B096-3734-6E21C8752750}"/>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E3763AD5-25FB-8673-0D24-C01E3ED0E072}"/>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3C4FD172-1242-07CC-8516-DD3EBF3A13D9}"/>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A0588764-41A0-C889-EF3B-B9894A28B32B}"/>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E92E3AB7-66D6-5B34-FEAE-8D2123E9C068}"/>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3DB7445E-385B-4543-5899-6835A6303617}"/>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5FADDA-9926-540F-5680-97BFB5CD0C90}"/>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05315557-38E1-AED1-65FC-692F853079ED}"/>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Data Preprocessing Pipeline</a:t>
            </a:r>
            <a:endParaRPr lang="es-ES" sz="4000" dirty="0"/>
          </a:p>
        </p:txBody>
      </p:sp>
      <p:sp>
        <p:nvSpPr>
          <p:cNvPr id="64" name="Rectángulo: esquinas redondeadas 63">
            <a:extLst>
              <a:ext uri="{FF2B5EF4-FFF2-40B4-BE49-F238E27FC236}">
                <a16:creationId xmlns:a16="http://schemas.microsoft.com/office/drawing/2014/main" id="{D70587AF-72F5-3C05-BB1E-4CDF4F315CCB}"/>
              </a:ext>
            </a:extLst>
          </p:cNvPr>
          <p:cNvSpPr/>
          <p:nvPr/>
        </p:nvSpPr>
        <p:spPr>
          <a:xfrm>
            <a:off x="4090950" y="3784610"/>
            <a:ext cx="2187076" cy="109287"/>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75" name="CuadroTexto 74">
            <a:extLst>
              <a:ext uri="{FF2B5EF4-FFF2-40B4-BE49-F238E27FC236}">
                <a16:creationId xmlns:a16="http://schemas.microsoft.com/office/drawing/2014/main" id="{71812BC3-2693-E49A-1F44-192A48088F87}"/>
              </a:ext>
            </a:extLst>
          </p:cNvPr>
          <p:cNvSpPr txBox="1"/>
          <p:nvPr/>
        </p:nvSpPr>
        <p:spPr>
          <a:xfrm>
            <a:off x="4852704" y="5586462"/>
            <a:ext cx="3304950"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14. CBIS-DDSM preprocessing process</a:t>
            </a:r>
            <a:endParaRPr lang="es-ES" sz="1200" dirty="0">
              <a:latin typeface="Georgia" panose="02040502050405020303" pitchFamily="18" charset="0"/>
            </a:endParaRPr>
          </a:p>
        </p:txBody>
      </p:sp>
      <p:sp>
        <p:nvSpPr>
          <p:cNvPr id="76" name="Rectángulo: esquinas redondeadas 75">
            <a:extLst>
              <a:ext uri="{FF2B5EF4-FFF2-40B4-BE49-F238E27FC236}">
                <a16:creationId xmlns:a16="http://schemas.microsoft.com/office/drawing/2014/main" id="{F5B93172-B43F-F205-503C-E2EF3BFF5E26}"/>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16/38</a:t>
            </a:r>
          </a:p>
        </p:txBody>
      </p:sp>
    </p:spTree>
    <p:extLst>
      <p:ext uri="{BB962C8B-B14F-4D97-AF65-F5344CB8AC3E}">
        <p14:creationId xmlns:p14="http://schemas.microsoft.com/office/powerpoint/2010/main" val="275868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2"/>
                                        </p:tgtEl>
                                      </p:cBhvr>
                                    </p:animEffect>
                                    <p:set>
                                      <p:cBhvr>
                                        <p:cTn id="7" dur="1" fill="hold">
                                          <p:stCondLst>
                                            <p:cond delay="499"/>
                                          </p:stCondLst>
                                        </p:cTn>
                                        <p:tgtEl>
                                          <p:spTgt spid="6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3"/>
                                        </p:tgtEl>
                                      </p:cBhvr>
                                    </p:animEffect>
                                    <p:set>
                                      <p:cBhvr>
                                        <p:cTn id="10" dur="1" fill="hold">
                                          <p:stCondLst>
                                            <p:cond delay="499"/>
                                          </p:stCondLst>
                                        </p:cTn>
                                        <p:tgtEl>
                                          <p:spTgt spid="6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4"/>
                                        </p:tgtEl>
                                      </p:cBhvr>
                                    </p:animEffect>
                                    <p:set>
                                      <p:cBhvr>
                                        <p:cTn id="13" dur="1" fill="hold">
                                          <p:stCondLst>
                                            <p:cond delay="499"/>
                                          </p:stCondLst>
                                        </p:cTn>
                                        <p:tgtEl>
                                          <p:spTgt spid="6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56"/>
                                        </p:tgtEl>
                                      </p:cBhvr>
                                    </p:animEffect>
                                    <p:set>
                                      <p:cBhvr>
                                        <p:cTn id="31" dur="1" fill="hold">
                                          <p:stCondLst>
                                            <p:cond delay="499"/>
                                          </p:stCondLst>
                                        </p:cTn>
                                        <p:tgtEl>
                                          <p:spTgt spid="5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71"/>
                                        </p:tgtEl>
                                      </p:cBhvr>
                                    </p:animEffect>
                                    <p:set>
                                      <p:cBhvr>
                                        <p:cTn id="36" dur="1" fill="hold">
                                          <p:stCondLst>
                                            <p:cond delay="499"/>
                                          </p:stCondLst>
                                        </p:cTn>
                                        <p:tgtEl>
                                          <p:spTgt spid="7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7"/>
                                        </p:tgtEl>
                                      </p:cBhvr>
                                    </p:animEffect>
                                    <p:set>
                                      <p:cBhvr>
                                        <p:cTn id="39" dur="1" fill="hold">
                                          <p:stCondLst>
                                            <p:cond delay="499"/>
                                          </p:stCondLst>
                                        </p:cTn>
                                        <p:tgtEl>
                                          <p:spTgt spid="5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59"/>
                                        </p:tgtEl>
                                      </p:cBhvr>
                                    </p:animEffect>
                                    <p:set>
                                      <p:cBhvr>
                                        <p:cTn id="42" dur="1" fill="hold">
                                          <p:stCondLst>
                                            <p:cond delay="499"/>
                                          </p:stCondLst>
                                        </p:cTn>
                                        <p:tgtEl>
                                          <p:spTgt spid="59"/>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58"/>
                                        </p:tgtEl>
                                      </p:cBhvr>
                                    </p:animEffect>
                                    <p:set>
                                      <p:cBhvr>
                                        <p:cTn id="45" dur="1" fill="hold">
                                          <p:stCondLst>
                                            <p:cond delay="499"/>
                                          </p:stCondLst>
                                        </p:cTn>
                                        <p:tgtEl>
                                          <p:spTgt spid="5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60"/>
                                        </p:tgtEl>
                                      </p:cBhvr>
                                    </p:animEffect>
                                    <p:set>
                                      <p:cBhvr>
                                        <p:cTn id="48" dur="1" fill="hold">
                                          <p:stCondLst>
                                            <p:cond delay="499"/>
                                          </p:stCondLst>
                                        </p:cTn>
                                        <p:tgtEl>
                                          <p:spTgt spid="60"/>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61"/>
                                        </p:tgtEl>
                                      </p:cBhvr>
                                    </p:animEffect>
                                    <p:set>
                                      <p:cBhvr>
                                        <p:cTn id="51" dur="1" fill="hold">
                                          <p:stCondLst>
                                            <p:cond delay="499"/>
                                          </p:stCondLst>
                                        </p:cTn>
                                        <p:tgtEl>
                                          <p:spTgt spid="61"/>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74"/>
                                        </p:tgtEl>
                                      </p:cBhvr>
                                    </p:animEffect>
                                    <p:set>
                                      <p:cBhvr>
                                        <p:cTn id="54" dur="1" fill="hold">
                                          <p:stCondLst>
                                            <p:cond delay="499"/>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1" grpId="0" animBg="1"/>
      <p:bldP spid="60" grpId="0" animBg="1"/>
      <p:bldP spid="61" grpId="0" animBg="1"/>
      <p:bldP spid="56" grpId="0" animBg="1"/>
      <p:bldP spid="63" grpId="0" animBg="1"/>
      <p:bldP spid="68" grpId="0" animBg="1"/>
      <p:bldP spid="69" grpId="0" animBg="1"/>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FEA8-CDAB-C8CE-B600-1D8FF2A69E7D}"/>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1C4C5E7D-5286-07B8-1231-DED6E2BBEB4D}"/>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FD6CE04B-9AC6-1E4F-F18B-D873E52E32FB}"/>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0320631F-E06A-9ACD-679A-03E819DDA7BB}"/>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24FF3DF1-B962-0E0C-D521-950C65F4C0F7}"/>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2215E8CD-DEEA-DCDF-F23D-93DD4C92C988}"/>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8449B4DD-736F-65F1-2176-806D4C5772A2}"/>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4D3B7E6B-3FD5-DE09-D98B-EE636A7505C7}"/>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748AC6AD-49AC-440B-FC96-19A706EE613A}"/>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F76B3398-F789-0A4B-29F1-F803506B6627}"/>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952ED744-B335-AFE4-4F3C-DD76F9765EA5}"/>
              </a:ext>
            </a:extLst>
          </p:cNvPr>
          <p:cNvSpPr/>
          <p:nvPr/>
        </p:nvSpPr>
        <p:spPr>
          <a:xfrm>
            <a:off x="5119334"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51CECE60-7875-58B9-7F3F-7EB5320BDDDA}"/>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4B0EF648-EBF7-82B4-A1B0-346D9F3B1991}"/>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146D19B4-67A4-E2AE-90A0-C89B84CEFAEB}"/>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ECB5BBDE-98D8-63BE-8187-7613F23E0FE3}"/>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58872B91-9437-1612-DCBF-3720D72D85DB}"/>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AF01471F-A9F8-F88D-0B0D-B45F0762385B}"/>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433F49F9-76E4-DF09-F24E-6BBC1514347E}"/>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5600736-358F-2D60-2350-40D2BCA593AC}"/>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278AAB00-D9C1-ABD2-D7C9-FE31D7E84999}"/>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Data Preprocessing Pipeline</a:t>
            </a:r>
            <a:endParaRPr lang="es-ES" sz="4000" dirty="0"/>
          </a:p>
        </p:txBody>
      </p:sp>
      <p:sp>
        <p:nvSpPr>
          <p:cNvPr id="18" name="Rectángulo: esquinas redondeadas 17">
            <a:extLst>
              <a:ext uri="{FF2B5EF4-FFF2-40B4-BE49-F238E27FC236}">
                <a16:creationId xmlns:a16="http://schemas.microsoft.com/office/drawing/2014/main" id="{4B58D064-D999-943C-99F5-7EED754D7C70}"/>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17/38</a:t>
            </a:r>
          </a:p>
        </p:txBody>
      </p:sp>
      <p:sp>
        <p:nvSpPr>
          <p:cNvPr id="23" name="CuadroTexto 22">
            <a:extLst>
              <a:ext uri="{FF2B5EF4-FFF2-40B4-BE49-F238E27FC236}">
                <a16:creationId xmlns:a16="http://schemas.microsoft.com/office/drawing/2014/main" id="{78555A3A-F32F-1A69-9A4E-1E550A145045}"/>
              </a:ext>
            </a:extLst>
          </p:cNvPr>
          <p:cNvSpPr txBox="1"/>
          <p:nvPr/>
        </p:nvSpPr>
        <p:spPr>
          <a:xfrm>
            <a:off x="3608757" y="3429000"/>
            <a:ext cx="4974483" cy="646331"/>
          </a:xfrm>
          <a:prstGeom prst="rect">
            <a:avLst/>
          </a:prstGeom>
          <a:solidFill>
            <a:schemeClr val="bg1"/>
          </a:solidFill>
        </p:spPr>
        <p:txBody>
          <a:bodyPr wrap="square">
            <a:spAutoFit/>
          </a:bodyPr>
          <a:lstStyle/>
          <a:p>
            <a:pPr algn="ctr"/>
            <a:r>
              <a:rPr lang="en-US" sz="3600" dirty="0"/>
              <a:t>BCDR</a:t>
            </a:r>
            <a:endParaRPr lang="es-ES" sz="3600" dirty="0"/>
          </a:p>
        </p:txBody>
      </p:sp>
    </p:spTree>
    <p:extLst>
      <p:ext uri="{BB962C8B-B14F-4D97-AF65-F5344CB8AC3E}">
        <p14:creationId xmlns:p14="http://schemas.microsoft.com/office/powerpoint/2010/main" val="224684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F7B3C-B084-9FD5-7E74-B4DBB90E98C6}"/>
            </a:ext>
          </a:extLst>
        </p:cNvPr>
        <p:cNvGrpSpPr/>
        <p:nvPr/>
      </p:nvGrpSpPr>
      <p:grpSpPr>
        <a:xfrm>
          <a:off x="0" y="0"/>
          <a:ext cx="0" cy="0"/>
          <a:chOff x="0" y="0"/>
          <a:chExt cx="0" cy="0"/>
        </a:xfrm>
      </p:grpSpPr>
      <p:pic>
        <p:nvPicPr>
          <p:cNvPr id="40" name="Imagen 39">
            <a:extLst>
              <a:ext uri="{FF2B5EF4-FFF2-40B4-BE49-F238E27FC236}">
                <a16:creationId xmlns:a16="http://schemas.microsoft.com/office/drawing/2014/main" id="{BFB4BA5F-B4E8-D59F-7214-230949A1CEDA}"/>
              </a:ext>
            </a:extLst>
          </p:cNvPr>
          <p:cNvPicPr>
            <a:picLocks noChangeAspect="1"/>
          </p:cNvPicPr>
          <p:nvPr/>
        </p:nvPicPr>
        <p:blipFill>
          <a:blip r:embed="rId2"/>
          <a:stretch>
            <a:fillRect/>
          </a:stretch>
        </p:blipFill>
        <p:spPr>
          <a:xfrm>
            <a:off x="2882582" y="3567593"/>
            <a:ext cx="6426834" cy="315230"/>
          </a:xfrm>
          <a:prstGeom prst="rect">
            <a:avLst/>
          </a:prstGeom>
        </p:spPr>
      </p:pic>
      <p:sp>
        <p:nvSpPr>
          <p:cNvPr id="42" name="Rectángulo 41">
            <a:extLst>
              <a:ext uri="{FF2B5EF4-FFF2-40B4-BE49-F238E27FC236}">
                <a16:creationId xmlns:a16="http://schemas.microsoft.com/office/drawing/2014/main" id="{57EE2CE0-A461-EF33-A063-D7DCB6CA5802}"/>
              </a:ext>
            </a:extLst>
          </p:cNvPr>
          <p:cNvSpPr/>
          <p:nvPr/>
        </p:nvSpPr>
        <p:spPr>
          <a:xfrm>
            <a:off x="62493" y="1821096"/>
            <a:ext cx="12067012" cy="4494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AA2B15AB-A4DA-172B-4094-AF3B777D8A91}"/>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F691BE1D-B609-0997-D0ED-59BCC9B19E4B}"/>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639E9CAA-2677-CA45-F307-8F67DDFB0D9D}"/>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D182C617-4302-15F9-4673-2EA8B5654771}"/>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A5366A0E-D65F-2F32-71ED-61DF31C58E02}"/>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C9614C3E-A1B6-78E0-05F1-EE9CD5216F4C}"/>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BC3D2893-1D20-A466-A0F1-65E7CAD7E67B}"/>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88924E3E-07B2-438C-74CA-BAFF92210CFA}"/>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94274BEE-9887-6C5D-A9DA-6640D95A592D}"/>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1AAB5F0B-2F38-6541-34D4-E22EA391A8D3}"/>
              </a:ext>
            </a:extLst>
          </p:cNvPr>
          <p:cNvSpPr/>
          <p:nvPr/>
        </p:nvSpPr>
        <p:spPr>
          <a:xfrm>
            <a:off x="5119334"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7538847F-0EBD-0FDC-25C5-8512E1BF3F68}"/>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C554F84A-122A-73A3-46ED-F61AFCBEE076}"/>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823D84C7-86FB-3A6B-B606-272A89E93B46}"/>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67C2EC53-A08C-7657-F805-B3562B4E1B78}"/>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702C824F-76D1-AB1D-F3B4-1CA4241265A8}"/>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CEF0BBE4-79C8-8C64-C5E0-7354D71E53EC}"/>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2D3C6CB4-4F3D-ACCE-A34D-275754AA4B04}"/>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83AFEC47-7C9D-677B-B703-F1E1C2F1B16D}"/>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3C609F32-2AD5-0C28-7DC4-B691248D752E}"/>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Data Preprocessing Pipeline</a:t>
            </a:r>
            <a:endParaRPr lang="es-ES" sz="4000" dirty="0"/>
          </a:p>
        </p:txBody>
      </p:sp>
      <p:pic>
        <p:nvPicPr>
          <p:cNvPr id="31" name="Imagen 30" descr="Imagen que contiene Interfaz de usuario gráfica&#10;&#10;El contenido generado por IA puede ser incorrecto.">
            <a:extLst>
              <a:ext uri="{FF2B5EF4-FFF2-40B4-BE49-F238E27FC236}">
                <a16:creationId xmlns:a16="http://schemas.microsoft.com/office/drawing/2014/main" id="{A233AE1D-CAFC-7805-05B9-3C4CE1ADA67F}"/>
              </a:ext>
            </a:extLst>
          </p:cNvPr>
          <p:cNvPicPr>
            <a:picLocks noChangeAspect="1"/>
          </p:cNvPicPr>
          <p:nvPr/>
        </p:nvPicPr>
        <p:blipFill>
          <a:blip r:embed="rId3">
            <a:extLst>
              <a:ext uri="{28A0092B-C50C-407E-A947-70E740481C1C}">
                <a14:useLocalDpi xmlns:a14="http://schemas.microsoft.com/office/drawing/2010/main" val="0"/>
              </a:ext>
            </a:extLst>
          </a:blip>
          <a:srcRect t="3759" r="50000" b="4382"/>
          <a:stretch>
            <a:fillRect/>
          </a:stretch>
        </p:blipFill>
        <p:spPr>
          <a:xfrm>
            <a:off x="4443524" y="1930084"/>
            <a:ext cx="3304950" cy="4047894"/>
          </a:xfrm>
          <a:prstGeom prst="rect">
            <a:avLst/>
          </a:prstGeom>
        </p:spPr>
      </p:pic>
      <p:sp>
        <p:nvSpPr>
          <p:cNvPr id="34" name="CuadroTexto 33">
            <a:extLst>
              <a:ext uri="{FF2B5EF4-FFF2-40B4-BE49-F238E27FC236}">
                <a16:creationId xmlns:a16="http://schemas.microsoft.com/office/drawing/2014/main" id="{768A56BA-A0F1-A296-5CCD-2D3478FEAF5A}"/>
              </a:ext>
            </a:extLst>
          </p:cNvPr>
          <p:cNvSpPr txBox="1"/>
          <p:nvPr/>
        </p:nvSpPr>
        <p:spPr>
          <a:xfrm>
            <a:off x="3982513" y="5987478"/>
            <a:ext cx="3304950"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15. BCDR preprocessing process</a:t>
            </a:r>
            <a:endParaRPr lang="es-ES" sz="1200" dirty="0">
              <a:latin typeface="Georgia" panose="02040502050405020303" pitchFamily="18" charset="0"/>
            </a:endParaRPr>
          </a:p>
        </p:txBody>
      </p:sp>
      <p:sp>
        <p:nvSpPr>
          <p:cNvPr id="36" name="Rectángulo 35">
            <a:extLst>
              <a:ext uri="{FF2B5EF4-FFF2-40B4-BE49-F238E27FC236}">
                <a16:creationId xmlns:a16="http://schemas.microsoft.com/office/drawing/2014/main" id="{B9ABEB34-ECCE-ABF9-2199-E9795B7CE9B3}"/>
              </a:ext>
            </a:extLst>
          </p:cNvPr>
          <p:cNvSpPr/>
          <p:nvPr/>
        </p:nvSpPr>
        <p:spPr>
          <a:xfrm>
            <a:off x="5022102" y="3304032"/>
            <a:ext cx="559353" cy="2600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t>
            </a:r>
            <a:r>
              <a:rPr lang="es-ES" dirty="0" err="1">
                <a:solidFill>
                  <a:schemeClr val="tx1"/>
                </a:solidFill>
              </a:rPr>
              <a:t>tif</a:t>
            </a:r>
            <a:endParaRPr lang="es-ES" dirty="0">
              <a:solidFill>
                <a:schemeClr val="tx1"/>
              </a:solidFill>
            </a:endParaRPr>
          </a:p>
        </p:txBody>
      </p:sp>
      <p:sp>
        <p:nvSpPr>
          <p:cNvPr id="37" name="Rectángulo 36">
            <a:extLst>
              <a:ext uri="{FF2B5EF4-FFF2-40B4-BE49-F238E27FC236}">
                <a16:creationId xmlns:a16="http://schemas.microsoft.com/office/drawing/2014/main" id="{F64B6ED8-67CB-0ACD-4F56-F80BC1DE865F}"/>
              </a:ext>
            </a:extLst>
          </p:cNvPr>
          <p:cNvSpPr/>
          <p:nvPr/>
        </p:nvSpPr>
        <p:spPr>
          <a:xfrm>
            <a:off x="5022102" y="5443661"/>
            <a:ext cx="559353" cy="2600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t>
            </a:r>
            <a:r>
              <a:rPr lang="es-ES" dirty="0" err="1">
                <a:solidFill>
                  <a:schemeClr val="tx1"/>
                </a:solidFill>
              </a:rPr>
              <a:t>tif</a:t>
            </a:r>
            <a:endParaRPr lang="es-ES" dirty="0">
              <a:solidFill>
                <a:schemeClr val="tx1"/>
              </a:solidFill>
            </a:endParaRPr>
          </a:p>
        </p:txBody>
      </p:sp>
      <p:sp>
        <p:nvSpPr>
          <p:cNvPr id="38" name="Rectángulo 37">
            <a:extLst>
              <a:ext uri="{FF2B5EF4-FFF2-40B4-BE49-F238E27FC236}">
                <a16:creationId xmlns:a16="http://schemas.microsoft.com/office/drawing/2014/main" id="{C676DD9E-A648-54C4-A768-83E074B7C16D}"/>
              </a:ext>
            </a:extLst>
          </p:cNvPr>
          <p:cNvSpPr/>
          <p:nvPr/>
        </p:nvSpPr>
        <p:spPr>
          <a:xfrm>
            <a:off x="6911339" y="4088892"/>
            <a:ext cx="631817" cy="2600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.png</a:t>
            </a:r>
          </a:p>
        </p:txBody>
      </p:sp>
      <p:sp>
        <p:nvSpPr>
          <p:cNvPr id="43" name="Rectángulo: esquinas redondeadas 42">
            <a:extLst>
              <a:ext uri="{FF2B5EF4-FFF2-40B4-BE49-F238E27FC236}">
                <a16:creationId xmlns:a16="http://schemas.microsoft.com/office/drawing/2014/main" id="{A35082E8-9817-E699-47C6-052BE80EC687}"/>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18/38</a:t>
            </a:r>
          </a:p>
        </p:txBody>
      </p:sp>
    </p:spTree>
    <p:extLst>
      <p:ext uri="{BB962C8B-B14F-4D97-AF65-F5344CB8AC3E}">
        <p14:creationId xmlns:p14="http://schemas.microsoft.com/office/powerpoint/2010/main" val="299844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1"/>
                                        </p:tgtEl>
                                      </p:cBhvr>
                                    </p:animEffect>
                                    <p:set>
                                      <p:cBhvr>
                                        <p:cTn id="16" dur="1" fill="hold">
                                          <p:stCondLst>
                                            <p:cond delay="499"/>
                                          </p:stCondLst>
                                        </p:cTn>
                                        <p:tgtEl>
                                          <p:spTgt spid="3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6"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1CE8A-133D-EE0D-A0DB-44CBA314B3AE}"/>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57DD162A-D398-5B77-DC66-2055F8C50462}"/>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2BF89A55-6494-919E-5AAD-D422972D014B}"/>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CAA788C9-FBB7-9E23-048E-8DE64C8B6E5E}"/>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4479C9EA-658F-6B3F-DAEF-BEF6CC9B54B3}"/>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5BF6820B-D915-31BC-1126-C440CE02513C}"/>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39B7BFC8-386D-37EB-CBC7-AF3D030C0C15}"/>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D91B90D7-8446-27A1-FD1E-390415BEE25C}"/>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5AC76B0E-3A8A-A97E-BE81-1D47E7DA6425}"/>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D5856400-B1B5-5317-07AC-1F525F1A933C}"/>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258A8D32-EF1A-1C4A-23D2-70672F819BDD}"/>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CB1F1BEB-531E-1117-9708-606153C26081}"/>
              </a:ext>
            </a:extLst>
          </p:cNvPr>
          <p:cNvSpPr/>
          <p:nvPr/>
        </p:nvSpPr>
        <p:spPr>
          <a:xfrm>
            <a:off x="5323629"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B695CF8B-F7B8-EEB0-9969-379949ECD263}"/>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C54BDD6F-2D69-AF94-D3C1-5E957C396195}"/>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8A639211-EAA0-5A55-6567-9C0639C27AF3}"/>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4D1B0782-60C7-48EE-6FCD-47286F288BA6}"/>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D79C05B3-B7F7-2447-78FF-FF716AD3FFE4}"/>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D71725EE-1847-052F-A95D-9CB6857FADD1}"/>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81CE7109-F517-E97A-96B6-8D7E373B85FA}"/>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D2D4D102-2C77-DA2E-96A7-4890693BA0EA}"/>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Model Architecture</a:t>
            </a:r>
            <a:endParaRPr lang="es-ES" sz="4000" dirty="0"/>
          </a:p>
        </p:txBody>
      </p:sp>
      <p:sp>
        <p:nvSpPr>
          <p:cNvPr id="23" name="CuadroTexto 22">
            <a:extLst>
              <a:ext uri="{FF2B5EF4-FFF2-40B4-BE49-F238E27FC236}">
                <a16:creationId xmlns:a16="http://schemas.microsoft.com/office/drawing/2014/main" id="{70380249-8A94-4E47-C5F8-6564EE0CF886}"/>
              </a:ext>
            </a:extLst>
          </p:cNvPr>
          <p:cNvSpPr txBox="1"/>
          <p:nvPr/>
        </p:nvSpPr>
        <p:spPr>
          <a:xfrm>
            <a:off x="281689" y="1706401"/>
            <a:ext cx="4974483" cy="4278094"/>
          </a:xfrm>
          <a:prstGeom prst="rect">
            <a:avLst/>
          </a:prstGeom>
          <a:noFill/>
        </p:spPr>
        <p:txBody>
          <a:bodyPr wrap="square">
            <a:spAutoFit/>
          </a:bodyPr>
          <a:lstStyle/>
          <a:p>
            <a:pPr marL="285750" indent="-285750">
              <a:buFont typeface="Arial" panose="020B0604020202020204" pitchFamily="34" charset="0"/>
              <a:buChar char="•"/>
            </a:pPr>
            <a:r>
              <a:rPr lang="es-ES" sz="1600" dirty="0"/>
              <a:t>ResNet-18 </a:t>
            </a:r>
            <a:r>
              <a:rPr lang="es-ES" sz="1600" dirty="0" err="1"/>
              <a:t>backbone</a:t>
            </a:r>
            <a:r>
              <a:rPr lang="es-ES" sz="1600" dirty="0"/>
              <a:t> </a:t>
            </a:r>
            <a:r>
              <a:rPr lang="es-ES" sz="1600" dirty="0" err="1"/>
              <a:t>frozen</a:t>
            </a:r>
            <a:r>
              <a:rPr lang="es-ES" sz="1600" dirty="0"/>
              <a:t> </a:t>
            </a:r>
            <a:r>
              <a:rPr lang="es-ES" sz="1600" dirty="0" err="1"/>
              <a:t>to</a:t>
            </a:r>
            <a:r>
              <a:rPr lang="es-ES" sz="1600" dirty="0"/>
              <a:t> </a:t>
            </a:r>
            <a:r>
              <a:rPr lang="es-ES" sz="1600" dirty="0" err="1"/>
              <a:t>retain</a:t>
            </a:r>
            <a:r>
              <a:rPr lang="es-ES" sz="1600" dirty="0"/>
              <a:t> </a:t>
            </a:r>
            <a:r>
              <a:rPr lang="es-ES" sz="1600" dirty="0" err="1"/>
              <a:t>robust</a:t>
            </a:r>
            <a:r>
              <a:rPr lang="es-ES" sz="1600" dirty="0"/>
              <a:t> </a:t>
            </a:r>
            <a:r>
              <a:rPr lang="es-ES" sz="1600" dirty="0" err="1"/>
              <a:t>ImageNet</a:t>
            </a:r>
            <a:r>
              <a:rPr lang="es-ES" sz="1600" dirty="0"/>
              <a:t> </a:t>
            </a:r>
            <a:r>
              <a:rPr lang="es-ES" sz="1600" dirty="0" err="1"/>
              <a:t>feature</a:t>
            </a:r>
            <a:r>
              <a:rPr lang="es-ES" sz="1600" dirty="0"/>
              <a:t> </a:t>
            </a:r>
            <a:r>
              <a:rPr lang="es-ES" sz="1600" dirty="0" err="1"/>
              <a:t>extractors</a:t>
            </a:r>
            <a:endParaRPr lang="es-ES" sz="1600" dirty="0"/>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err="1"/>
              <a:t>Two-layer</a:t>
            </a:r>
            <a:r>
              <a:rPr lang="es-ES" sz="1600" dirty="0"/>
              <a:t> </a:t>
            </a:r>
            <a:r>
              <a:rPr lang="es-ES" sz="1600" dirty="0" err="1"/>
              <a:t>classifier</a:t>
            </a:r>
            <a:r>
              <a:rPr lang="es-ES" sz="1600" dirty="0"/>
              <a:t> (512-unit + </a:t>
            </a:r>
            <a:r>
              <a:rPr lang="es-ES" sz="1600" dirty="0" err="1"/>
              <a:t>ReLU</a:t>
            </a:r>
            <a:r>
              <a:rPr lang="es-ES" sz="1600" dirty="0"/>
              <a:t> + </a:t>
            </a:r>
            <a:r>
              <a:rPr lang="es-ES" sz="1600" dirty="0" err="1"/>
              <a:t>Dropout</a:t>
            </a:r>
            <a:r>
              <a:rPr lang="es-ES" sz="1600" dirty="0"/>
              <a:t> → single </a:t>
            </a:r>
            <a:r>
              <a:rPr lang="es-ES" sz="1600" dirty="0" err="1"/>
              <a:t>logit</a:t>
            </a:r>
            <a:r>
              <a:rPr lang="es-ES" sz="1600" dirty="0"/>
              <a:t>) </a:t>
            </a:r>
            <a:r>
              <a:rPr lang="es-ES" sz="1600" dirty="0" err="1"/>
              <a:t>for</a:t>
            </a:r>
            <a:r>
              <a:rPr lang="es-ES" sz="1600" dirty="0"/>
              <a:t> </a:t>
            </a:r>
            <a:r>
              <a:rPr lang="es-ES" sz="1600" dirty="0" err="1"/>
              <a:t>focused</a:t>
            </a:r>
            <a:r>
              <a:rPr lang="es-ES" sz="1600" dirty="0"/>
              <a:t> </a:t>
            </a:r>
            <a:r>
              <a:rPr lang="es-ES" sz="1600" dirty="0" err="1"/>
              <a:t>binary</a:t>
            </a:r>
            <a:r>
              <a:rPr lang="es-ES" sz="1600" dirty="0"/>
              <a:t> output</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err="1"/>
              <a:t>BCEWithLogitsLoss</a:t>
            </a:r>
            <a:r>
              <a:rPr lang="es-ES" sz="1600" dirty="0"/>
              <a:t> </a:t>
            </a:r>
            <a:r>
              <a:rPr lang="es-ES" sz="1600" dirty="0" err="1"/>
              <a:t>ensures</a:t>
            </a:r>
            <a:r>
              <a:rPr lang="es-ES" sz="1600" dirty="0"/>
              <a:t> </a:t>
            </a:r>
            <a:r>
              <a:rPr lang="es-ES" sz="1600" dirty="0" err="1"/>
              <a:t>stable</a:t>
            </a:r>
            <a:r>
              <a:rPr lang="es-ES" sz="1600" dirty="0"/>
              <a:t> </a:t>
            </a:r>
            <a:r>
              <a:rPr lang="es-ES" sz="1600" dirty="0" err="1"/>
              <a:t>probability</a:t>
            </a:r>
            <a:r>
              <a:rPr lang="es-ES" sz="1600" dirty="0"/>
              <a:t> </a:t>
            </a:r>
            <a:r>
              <a:rPr lang="es-ES" sz="1600" dirty="0" err="1"/>
              <a:t>calibration</a:t>
            </a:r>
            <a:r>
              <a:rPr lang="es-ES" sz="1600" dirty="0"/>
              <a:t>; Adam </a:t>
            </a:r>
            <a:r>
              <a:rPr lang="es-ES" sz="1600" dirty="0" err="1"/>
              <a:t>optimizer</a:t>
            </a:r>
            <a:r>
              <a:rPr lang="es-ES" sz="1600" dirty="0"/>
              <a:t> </a:t>
            </a:r>
            <a:r>
              <a:rPr lang="es-ES" sz="1600" dirty="0" err="1"/>
              <a:t>for</a:t>
            </a:r>
            <a:r>
              <a:rPr lang="es-ES" sz="1600" dirty="0"/>
              <a:t> </a:t>
            </a:r>
            <a:r>
              <a:rPr lang="es-ES" sz="1600" dirty="0" err="1"/>
              <a:t>fast</a:t>
            </a:r>
            <a:r>
              <a:rPr lang="es-ES" sz="1600" dirty="0"/>
              <a:t> </a:t>
            </a:r>
            <a:r>
              <a:rPr lang="es-ES" sz="1600" dirty="0" err="1"/>
              <a:t>convergence</a:t>
            </a:r>
            <a:endParaRPr lang="es-ES" sz="1600" dirty="0"/>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Frozen </a:t>
            </a:r>
            <a:r>
              <a:rPr lang="es-ES" sz="1600" dirty="0" err="1"/>
              <a:t>backbone</a:t>
            </a:r>
            <a:r>
              <a:rPr lang="es-ES" sz="1600" dirty="0"/>
              <a:t> reduces compute and </a:t>
            </a:r>
            <a:r>
              <a:rPr lang="es-ES" sz="1600" dirty="0" err="1"/>
              <a:t>overfitting</a:t>
            </a:r>
            <a:r>
              <a:rPr lang="es-ES" sz="1600" dirty="0"/>
              <a:t> </a:t>
            </a:r>
            <a:r>
              <a:rPr lang="es-ES" sz="1600" dirty="0" err="1"/>
              <a:t>on</a:t>
            </a:r>
            <a:r>
              <a:rPr lang="es-ES" sz="1600" dirty="0"/>
              <a:t> </a:t>
            </a:r>
            <a:r>
              <a:rPr lang="es-ES" sz="1600" dirty="0" err="1"/>
              <a:t>limited</a:t>
            </a:r>
            <a:r>
              <a:rPr lang="es-ES" sz="1600" dirty="0"/>
              <a:t> medical data</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ResNet-18 balances </a:t>
            </a:r>
            <a:r>
              <a:rPr lang="es-ES" sz="1600" dirty="0" err="1"/>
              <a:t>depth</a:t>
            </a:r>
            <a:r>
              <a:rPr lang="es-ES" sz="1600" dirty="0"/>
              <a:t> and </a:t>
            </a:r>
            <a:r>
              <a:rPr lang="es-ES" sz="1600" dirty="0" err="1"/>
              <a:t>speed</a:t>
            </a:r>
            <a:r>
              <a:rPr lang="es-ES" sz="1600" dirty="0"/>
              <a:t>, </a:t>
            </a:r>
            <a:r>
              <a:rPr lang="es-ES" sz="1600" dirty="0" err="1"/>
              <a:t>making</a:t>
            </a:r>
            <a:r>
              <a:rPr lang="es-ES" sz="1600" dirty="0"/>
              <a:t> </a:t>
            </a:r>
            <a:r>
              <a:rPr lang="es-ES" sz="1600" dirty="0" err="1"/>
              <a:t>it</a:t>
            </a:r>
            <a:r>
              <a:rPr lang="es-ES" sz="1600" dirty="0"/>
              <a:t> ideal </a:t>
            </a:r>
            <a:r>
              <a:rPr lang="es-ES" sz="1600" dirty="0" err="1"/>
              <a:t>on</a:t>
            </a:r>
            <a:r>
              <a:rPr lang="es-ES" sz="1600" dirty="0"/>
              <a:t> a laptop/GPU </a:t>
            </a:r>
            <a:r>
              <a:rPr lang="es-ES" sz="1600" dirty="0" err="1"/>
              <a:t>cluster</a:t>
            </a:r>
            <a:endParaRPr lang="es-ES" sz="1600" dirty="0"/>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err="1"/>
              <a:t>Leverages</a:t>
            </a:r>
            <a:r>
              <a:rPr lang="es-ES" sz="1600" dirty="0"/>
              <a:t> </a:t>
            </a:r>
            <a:r>
              <a:rPr lang="es-ES" sz="1600" dirty="0" err="1"/>
              <a:t>pretrained</a:t>
            </a:r>
            <a:r>
              <a:rPr lang="es-ES" sz="1600" dirty="0"/>
              <a:t> </a:t>
            </a:r>
            <a:r>
              <a:rPr lang="es-ES" sz="1600" dirty="0" err="1"/>
              <a:t>filters</a:t>
            </a:r>
            <a:r>
              <a:rPr lang="es-ES" sz="1600" dirty="0"/>
              <a:t> </a:t>
            </a:r>
            <a:r>
              <a:rPr lang="es-ES" sz="1600" dirty="0" err="1"/>
              <a:t>for</a:t>
            </a:r>
            <a:r>
              <a:rPr lang="es-ES" sz="1600" dirty="0"/>
              <a:t> </a:t>
            </a:r>
            <a:r>
              <a:rPr lang="es-ES" sz="1600" dirty="0" err="1"/>
              <a:t>faster</a:t>
            </a:r>
            <a:r>
              <a:rPr lang="es-ES" sz="1600" dirty="0"/>
              <a:t> </a:t>
            </a:r>
            <a:r>
              <a:rPr lang="es-ES" sz="1600" dirty="0" err="1"/>
              <a:t>convergence</a:t>
            </a:r>
            <a:r>
              <a:rPr lang="es-ES" sz="1600" dirty="0"/>
              <a:t> and </a:t>
            </a:r>
            <a:r>
              <a:rPr lang="es-ES" sz="1600" dirty="0" err="1"/>
              <a:t>better</a:t>
            </a:r>
            <a:r>
              <a:rPr lang="es-ES" sz="1600" dirty="0"/>
              <a:t> </a:t>
            </a:r>
            <a:r>
              <a:rPr lang="es-ES" sz="1600" dirty="0" err="1"/>
              <a:t>generalization</a:t>
            </a:r>
            <a:r>
              <a:rPr lang="es-ES" sz="1600" dirty="0"/>
              <a:t> </a:t>
            </a:r>
            <a:r>
              <a:rPr lang="es-ES" sz="1600" dirty="0" err="1"/>
              <a:t>across</a:t>
            </a:r>
            <a:r>
              <a:rPr lang="es-ES" sz="1600" dirty="0"/>
              <a:t> </a:t>
            </a:r>
            <a:r>
              <a:rPr lang="es-ES" sz="1600" dirty="0" err="1"/>
              <a:t>domains</a:t>
            </a:r>
            <a:endParaRPr lang="es-ES" sz="1600" dirty="0"/>
          </a:p>
        </p:txBody>
      </p:sp>
      <p:pic>
        <p:nvPicPr>
          <p:cNvPr id="28674" name="Picture 2">
            <a:extLst>
              <a:ext uri="{FF2B5EF4-FFF2-40B4-BE49-F238E27FC236}">
                <a16:creationId xmlns:a16="http://schemas.microsoft.com/office/drawing/2014/main" id="{AAA63CD8-F3CD-A73B-ADA1-E3F43A147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612" y="1706401"/>
            <a:ext cx="3384366" cy="2256244"/>
          </a:xfrm>
          <a:prstGeom prst="rect">
            <a:avLst/>
          </a:prstGeom>
          <a:noFill/>
          <a:extLst>
            <a:ext uri="{909E8E84-426E-40DD-AFC4-6F175D3DCCD1}">
              <a14:hiddenFill xmlns:a14="http://schemas.microsoft.com/office/drawing/2010/main">
                <a:solidFill>
                  <a:srgbClr val="FFFFFF"/>
                </a:solidFill>
              </a14:hiddenFill>
            </a:ext>
          </a:extLst>
        </p:spPr>
      </p:pic>
      <p:sp>
        <p:nvSpPr>
          <p:cNvPr id="28" name="Rectángulo 27">
            <a:extLst>
              <a:ext uri="{FF2B5EF4-FFF2-40B4-BE49-F238E27FC236}">
                <a16:creationId xmlns:a16="http://schemas.microsoft.com/office/drawing/2014/main" id="{18BE9625-E3DC-F2AE-4705-9CB60EF129DB}"/>
              </a:ext>
            </a:extLst>
          </p:cNvPr>
          <p:cNvSpPr/>
          <p:nvPr/>
        </p:nvSpPr>
        <p:spPr>
          <a:xfrm>
            <a:off x="8173294" y="2004727"/>
            <a:ext cx="878109" cy="1565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D7EA5116-ADDE-274D-721F-81B3B9D8868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8" b="77930" l="10645" r="43945">
                        <a14:foregroundMark x1="42285" y1="27148" x2="42285" y2="27148"/>
                        <a14:foregroundMark x1="28223" y1="76172" x2="28223" y2="76172"/>
                        <a14:foregroundMark x1="29395" y1="75098" x2="29395" y2="75098"/>
                        <a14:foregroundMark x1="33301" y1="75098" x2="33301" y2="75098"/>
                        <a14:foregroundMark x1="33301" y1="75098" x2="33301" y2="75098"/>
                        <a14:foregroundMark x1="35352" y1="74805" x2="35352" y2="74805"/>
                        <a14:foregroundMark x1="43359" y1="72168" x2="43359" y2="72168"/>
                        <a14:foregroundMark x1="41602" y1="72559" x2="41602" y2="72559"/>
                        <a14:foregroundMark x1="39746" y1="73438" x2="39746" y2="73438"/>
                        <a14:foregroundMark x1="39160" y1="73438" x2="19336" y2="72949"/>
                        <a14:foregroundMark x1="19336" y1="72949" x2="26953" y2="77734"/>
                        <a14:foregroundMark x1="26953" y1="77734" x2="41406" y2="77930"/>
                        <a14:foregroundMark x1="43945" y1="55957" x2="43945" y2="55957"/>
                      </a14:backgroundRemoval>
                    </a14:imgEffect>
                  </a14:imgLayer>
                </a14:imgProps>
              </a:ext>
            </a:extLst>
          </a:blip>
          <a:srcRect l="6925" r="54333" b="19111"/>
          <a:stretch>
            <a:fillRect/>
          </a:stretch>
        </p:blipFill>
        <p:spPr>
          <a:xfrm>
            <a:off x="8166123" y="1451665"/>
            <a:ext cx="892450" cy="1863378"/>
          </a:xfrm>
          <a:prstGeom prst="rect">
            <a:avLst/>
          </a:prstGeom>
        </p:spPr>
      </p:pic>
      <p:sp>
        <p:nvSpPr>
          <p:cNvPr id="29" name="CuadroTexto 28">
            <a:extLst>
              <a:ext uri="{FF2B5EF4-FFF2-40B4-BE49-F238E27FC236}">
                <a16:creationId xmlns:a16="http://schemas.microsoft.com/office/drawing/2014/main" id="{B26CF1B6-FBEC-F09B-6568-F62194D8D7EC}"/>
              </a:ext>
            </a:extLst>
          </p:cNvPr>
          <p:cNvSpPr txBox="1"/>
          <p:nvPr/>
        </p:nvSpPr>
        <p:spPr>
          <a:xfrm>
            <a:off x="8166123" y="3254733"/>
            <a:ext cx="4974483" cy="261610"/>
          </a:xfrm>
          <a:prstGeom prst="rect">
            <a:avLst/>
          </a:prstGeom>
          <a:noFill/>
        </p:spPr>
        <p:txBody>
          <a:bodyPr wrap="square">
            <a:spAutoFit/>
          </a:bodyPr>
          <a:lstStyle/>
          <a:p>
            <a:r>
              <a:rPr lang="en-US" sz="1100" dirty="0">
                <a:solidFill>
                  <a:schemeClr val="bg2">
                    <a:lumMod val="75000"/>
                  </a:schemeClr>
                </a:solidFill>
              </a:rPr>
              <a:t>Frozen Backbone</a:t>
            </a:r>
            <a:endParaRPr lang="es-ES" sz="1100" dirty="0">
              <a:solidFill>
                <a:schemeClr val="bg2">
                  <a:lumMod val="75000"/>
                </a:schemeClr>
              </a:solidFill>
            </a:endParaRPr>
          </a:p>
        </p:txBody>
      </p:sp>
      <p:sp>
        <p:nvSpPr>
          <p:cNvPr id="2" name="CuadroTexto 1">
            <a:extLst>
              <a:ext uri="{FF2B5EF4-FFF2-40B4-BE49-F238E27FC236}">
                <a16:creationId xmlns:a16="http://schemas.microsoft.com/office/drawing/2014/main" id="{DDCFF45F-B0C4-1BF2-1FAE-3D294B41F401}"/>
              </a:ext>
            </a:extLst>
          </p:cNvPr>
          <p:cNvSpPr txBox="1"/>
          <p:nvPr/>
        </p:nvSpPr>
        <p:spPr>
          <a:xfrm>
            <a:off x="7035688" y="5267835"/>
            <a:ext cx="3304950"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16. </a:t>
            </a:r>
            <a:r>
              <a:rPr lang="en-US" sz="1200" dirty="0">
                <a:solidFill>
                  <a:srgbClr val="1C1D1E"/>
                </a:solidFill>
                <a:latin typeface="Georgia" panose="02040502050405020303" pitchFamily="18" charset="0"/>
              </a:rPr>
              <a:t>Resnet-18 Architecture</a:t>
            </a:r>
            <a:endParaRPr lang="es-ES" sz="1200" dirty="0">
              <a:latin typeface="Georgia" panose="02040502050405020303" pitchFamily="18" charset="0"/>
            </a:endParaRPr>
          </a:p>
        </p:txBody>
      </p:sp>
      <p:pic>
        <p:nvPicPr>
          <p:cNvPr id="40" name="Imagen 39" descr="Imagen que contiene Texto&#10;&#10;El contenido generado por IA puede ser incorrecto.">
            <a:extLst>
              <a:ext uri="{FF2B5EF4-FFF2-40B4-BE49-F238E27FC236}">
                <a16:creationId xmlns:a16="http://schemas.microsoft.com/office/drawing/2014/main" id="{AF19F0C7-4350-D832-CAB0-6620908C9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2962" y="3570276"/>
            <a:ext cx="3930402" cy="1683136"/>
          </a:xfrm>
          <a:prstGeom prst="rect">
            <a:avLst/>
          </a:prstGeom>
        </p:spPr>
      </p:pic>
      <p:sp>
        <p:nvSpPr>
          <p:cNvPr id="42" name="Rectángulo: esquinas redondeadas 41">
            <a:extLst>
              <a:ext uri="{FF2B5EF4-FFF2-40B4-BE49-F238E27FC236}">
                <a16:creationId xmlns:a16="http://schemas.microsoft.com/office/drawing/2014/main" id="{B043F7DD-0542-1269-0450-7C93644C52E5}"/>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19/38</a:t>
            </a:r>
          </a:p>
        </p:txBody>
      </p:sp>
    </p:spTree>
    <p:extLst>
      <p:ext uri="{BB962C8B-B14F-4D97-AF65-F5344CB8AC3E}">
        <p14:creationId xmlns:p14="http://schemas.microsoft.com/office/powerpoint/2010/main" val="3546344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98658-9126-66A3-CD80-0E239021CF8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527CB6EF-A85E-9BAA-1470-C3787F85A5BC}"/>
              </a:ext>
            </a:extLst>
          </p:cNvPr>
          <p:cNvSpPr/>
          <p:nvPr/>
        </p:nvSpPr>
        <p:spPr>
          <a:xfrm>
            <a:off x="-226141" y="150725"/>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80D8A191-C1AF-8181-9D15-A614E72F1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80" y="509162"/>
            <a:ext cx="2266377" cy="67991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B4A78915-CC1C-ADFB-7353-AFD30596BF56}"/>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C36DA3EC-0BE4-D15E-8A9B-74E54B375F73}"/>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F12A10F7-4EE7-C1C3-5282-83E95EF47DD9}"/>
              </a:ext>
            </a:extLst>
          </p:cNvPr>
          <p:cNvSpPr txBox="1"/>
          <p:nvPr/>
        </p:nvSpPr>
        <p:spPr>
          <a:xfrm>
            <a:off x="2927555" y="887470"/>
            <a:ext cx="6336890" cy="923330"/>
          </a:xfrm>
          <a:prstGeom prst="rect">
            <a:avLst/>
          </a:prstGeom>
          <a:noFill/>
        </p:spPr>
        <p:txBody>
          <a:bodyPr wrap="square">
            <a:spAutoFit/>
          </a:bodyPr>
          <a:lstStyle/>
          <a:p>
            <a:pPr algn="ctr"/>
            <a:r>
              <a:rPr lang="es-ES" sz="5400" dirty="0" err="1"/>
              <a:t>Presentation</a:t>
            </a:r>
            <a:r>
              <a:rPr lang="es-ES" sz="5400" dirty="0"/>
              <a:t> Agenda</a:t>
            </a:r>
          </a:p>
        </p:txBody>
      </p:sp>
      <p:sp>
        <p:nvSpPr>
          <p:cNvPr id="17" name="Rectángulo 16">
            <a:extLst>
              <a:ext uri="{FF2B5EF4-FFF2-40B4-BE49-F238E27FC236}">
                <a16:creationId xmlns:a16="http://schemas.microsoft.com/office/drawing/2014/main" id="{67347FFF-AA14-8F78-3690-EFF7F9AEDF75}"/>
              </a:ext>
            </a:extLst>
          </p:cNvPr>
          <p:cNvSpPr/>
          <p:nvPr/>
        </p:nvSpPr>
        <p:spPr>
          <a:xfrm>
            <a:off x="1396181" y="2002383"/>
            <a:ext cx="5756787" cy="42120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r>
              <a:rPr lang="en-US" sz="1200" dirty="0">
                <a:solidFill>
                  <a:schemeClr val="tx1"/>
                </a:solidFill>
              </a:rPr>
              <a:t>INTRODUCTION</a:t>
            </a:r>
          </a:p>
          <a:p>
            <a:pPr lvl="4"/>
            <a:r>
              <a:rPr lang="en-US" sz="1200" dirty="0">
                <a:solidFill>
                  <a:schemeClr val="tx1"/>
                </a:solidFill>
              </a:rPr>
              <a:t>    Breast Cancer Statistics</a:t>
            </a:r>
          </a:p>
          <a:p>
            <a:pPr lvl="4"/>
            <a:r>
              <a:rPr lang="en-US" sz="1200" dirty="0">
                <a:solidFill>
                  <a:schemeClr val="tx1"/>
                </a:solidFill>
              </a:rPr>
              <a:t>    Imaging Modalities for Breast Cancer Screening</a:t>
            </a:r>
          </a:p>
          <a:p>
            <a:pPr lvl="4"/>
            <a:r>
              <a:rPr lang="en-US" sz="1200" dirty="0">
                <a:solidFill>
                  <a:schemeClr val="tx1"/>
                </a:solidFill>
              </a:rPr>
              <a:t>    Lesion Types</a:t>
            </a:r>
          </a:p>
          <a:p>
            <a:pPr lvl="4"/>
            <a:r>
              <a:rPr lang="en-US" sz="1200" dirty="0">
                <a:solidFill>
                  <a:schemeClr val="tx1"/>
                </a:solidFill>
              </a:rPr>
              <a:t>    Role of AI &amp; Use Case of my Model</a:t>
            </a:r>
          </a:p>
          <a:p>
            <a:pPr lvl="4"/>
            <a:r>
              <a:rPr lang="en-US" sz="1200" dirty="0">
                <a:solidFill>
                  <a:schemeClr val="tx1"/>
                </a:solidFill>
              </a:rPr>
              <a:t>    Objectives of This Work</a:t>
            </a:r>
          </a:p>
          <a:p>
            <a:pPr lvl="4"/>
            <a:endParaRPr lang="en-US" sz="1200" dirty="0">
              <a:solidFill>
                <a:schemeClr val="tx1"/>
              </a:solidFill>
            </a:endParaRPr>
          </a:p>
          <a:p>
            <a:pPr lvl="4"/>
            <a:r>
              <a:rPr lang="en-US" sz="1200" dirty="0">
                <a:solidFill>
                  <a:schemeClr val="tx1"/>
                </a:solidFill>
              </a:rPr>
              <a:t>METHODOLOGY</a:t>
            </a:r>
            <a:br>
              <a:rPr lang="en-US" sz="1200" dirty="0">
                <a:solidFill>
                  <a:schemeClr val="tx1"/>
                </a:solidFill>
              </a:rPr>
            </a:br>
            <a:r>
              <a:rPr lang="en-US" sz="1200" dirty="0">
                <a:solidFill>
                  <a:schemeClr val="tx1"/>
                </a:solidFill>
              </a:rPr>
              <a:t>    Datasets Overview</a:t>
            </a:r>
            <a:br>
              <a:rPr lang="en-US" sz="1200" dirty="0">
                <a:solidFill>
                  <a:schemeClr val="tx1"/>
                </a:solidFill>
              </a:rPr>
            </a:br>
            <a:r>
              <a:rPr lang="en-US" sz="1200" dirty="0">
                <a:solidFill>
                  <a:schemeClr val="tx1"/>
                </a:solidFill>
              </a:rPr>
              <a:t>    Data Preprocessing Pipeline</a:t>
            </a:r>
            <a:br>
              <a:rPr lang="en-US" sz="1200" dirty="0">
                <a:solidFill>
                  <a:schemeClr val="tx1"/>
                </a:solidFill>
              </a:rPr>
            </a:br>
            <a:r>
              <a:rPr lang="en-US" sz="1200" dirty="0">
                <a:solidFill>
                  <a:schemeClr val="tx1"/>
                </a:solidFill>
              </a:rPr>
              <a:t>    Model Architecture</a:t>
            </a:r>
            <a:br>
              <a:rPr lang="en-US" sz="1200" dirty="0">
                <a:solidFill>
                  <a:schemeClr val="tx1"/>
                </a:solidFill>
              </a:rPr>
            </a:br>
            <a:r>
              <a:rPr lang="en-US" sz="1200" dirty="0">
                <a:solidFill>
                  <a:schemeClr val="tx1"/>
                </a:solidFill>
              </a:rPr>
              <a:t>    Evaluation Protocol</a:t>
            </a:r>
          </a:p>
          <a:p>
            <a:pPr lvl="4"/>
            <a:endParaRPr lang="en-US" sz="1200" dirty="0">
              <a:solidFill>
                <a:schemeClr val="tx1"/>
              </a:solidFill>
            </a:endParaRPr>
          </a:p>
          <a:p>
            <a:pPr lvl="4"/>
            <a:r>
              <a:rPr lang="en-US" sz="1200" dirty="0">
                <a:solidFill>
                  <a:schemeClr val="tx1"/>
                </a:solidFill>
              </a:rPr>
              <a:t>RESULTS</a:t>
            </a:r>
            <a:br>
              <a:rPr lang="en-US" sz="1200" dirty="0">
                <a:solidFill>
                  <a:schemeClr val="tx1"/>
                </a:solidFill>
              </a:rPr>
            </a:br>
            <a:r>
              <a:rPr lang="en-US" sz="1200" dirty="0">
                <a:solidFill>
                  <a:schemeClr val="tx1"/>
                </a:solidFill>
              </a:rPr>
              <a:t>    In-Domain Performance (CBIS-DDSM &amp; BCDR)</a:t>
            </a:r>
            <a:br>
              <a:rPr lang="en-US" sz="1200" dirty="0">
                <a:solidFill>
                  <a:schemeClr val="tx1"/>
                </a:solidFill>
              </a:rPr>
            </a:br>
            <a:r>
              <a:rPr lang="en-US" sz="1200" dirty="0">
                <a:solidFill>
                  <a:schemeClr val="tx1"/>
                </a:solidFill>
              </a:rPr>
              <a:t>    Cross-Domain Transfer Results</a:t>
            </a:r>
            <a:br>
              <a:rPr lang="en-US" sz="1200" dirty="0">
                <a:solidFill>
                  <a:schemeClr val="tx1"/>
                </a:solidFill>
              </a:rPr>
            </a:br>
            <a:r>
              <a:rPr lang="en-US" sz="1200" dirty="0">
                <a:solidFill>
                  <a:schemeClr val="tx1"/>
                </a:solidFill>
              </a:rPr>
              <a:t>    Transfer Learning: Fine-tuning Curves</a:t>
            </a:r>
          </a:p>
          <a:p>
            <a:pPr lvl="4"/>
            <a:endParaRPr lang="en-US" sz="1200" dirty="0">
              <a:solidFill>
                <a:schemeClr val="tx1"/>
              </a:solidFill>
            </a:endParaRPr>
          </a:p>
          <a:p>
            <a:pPr lvl="4"/>
            <a:endParaRPr lang="en-US" sz="1200" dirty="0">
              <a:solidFill>
                <a:schemeClr val="tx1"/>
              </a:solidFill>
            </a:endParaRPr>
          </a:p>
          <a:p>
            <a:pPr lvl="4"/>
            <a:r>
              <a:rPr lang="en-US" sz="1200" dirty="0">
                <a:solidFill>
                  <a:schemeClr val="tx1"/>
                </a:solidFill>
              </a:rPr>
              <a:t>CONCLUSIONS</a:t>
            </a:r>
            <a:br>
              <a:rPr lang="en-US" sz="1200" dirty="0">
                <a:solidFill>
                  <a:schemeClr val="tx1"/>
                </a:solidFill>
              </a:rPr>
            </a:br>
            <a:r>
              <a:rPr lang="en-US" sz="1200" dirty="0">
                <a:solidFill>
                  <a:schemeClr val="tx1"/>
                </a:solidFill>
              </a:rPr>
              <a:t>    Summary</a:t>
            </a:r>
            <a:br>
              <a:rPr lang="en-US" sz="1200" dirty="0">
                <a:solidFill>
                  <a:schemeClr val="tx1"/>
                </a:solidFill>
              </a:rPr>
            </a:br>
            <a:r>
              <a:rPr lang="en-US" sz="1200" dirty="0">
                <a:solidFill>
                  <a:schemeClr val="tx1"/>
                </a:solidFill>
              </a:rPr>
              <a:t>    Observations &amp; Limitations</a:t>
            </a:r>
          </a:p>
          <a:p>
            <a:pPr lvl="4"/>
            <a:r>
              <a:rPr lang="en-US" sz="1200" dirty="0">
                <a:solidFill>
                  <a:schemeClr val="tx1"/>
                </a:solidFill>
              </a:rPr>
              <a:t>    Future Work Ideas</a:t>
            </a:r>
          </a:p>
        </p:txBody>
      </p:sp>
      <p:sp>
        <p:nvSpPr>
          <p:cNvPr id="18" name="Elipse 17">
            <a:extLst>
              <a:ext uri="{FF2B5EF4-FFF2-40B4-BE49-F238E27FC236}">
                <a16:creationId xmlns:a16="http://schemas.microsoft.com/office/drawing/2014/main" id="{6D592F90-1C0D-CAE1-204B-941B022DCE9B}"/>
              </a:ext>
            </a:extLst>
          </p:cNvPr>
          <p:cNvSpPr/>
          <p:nvPr/>
        </p:nvSpPr>
        <p:spPr>
          <a:xfrm>
            <a:off x="7546258" y="2204041"/>
            <a:ext cx="722671" cy="722671"/>
          </a:xfrm>
          <a:prstGeom prst="ellipse">
            <a:avLst/>
          </a:prstGeom>
          <a:solidFill>
            <a:schemeClr val="bg2">
              <a:lumMod val="75000"/>
            </a:schemeClr>
          </a:solidFill>
          <a:ln>
            <a:solidFill>
              <a:srgbClr val="215F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rgbClr val="215F9A"/>
                </a:solidFill>
              </a:rPr>
              <a:t>1</a:t>
            </a:r>
          </a:p>
        </p:txBody>
      </p:sp>
      <p:sp>
        <p:nvSpPr>
          <p:cNvPr id="19" name="Elipse 18">
            <a:extLst>
              <a:ext uri="{FF2B5EF4-FFF2-40B4-BE49-F238E27FC236}">
                <a16:creationId xmlns:a16="http://schemas.microsoft.com/office/drawing/2014/main" id="{BADD9602-4A15-B838-42C2-8A4063DB2756}"/>
              </a:ext>
            </a:extLst>
          </p:cNvPr>
          <p:cNvSpPr/>
          <p:nvPr/>
        </p:nvSpPr>
        <p:spPr>
          <a:xfrm>
            <a:off x="7546258" y="3299587"/>
            <a:ext cx="722671" cy="722671"/>
          </a:xfrm>
          <a:prstGeom prst="ellipse">
            <a:avLst/>
          </a:prstGeom>
          <a:solidFill>
            <a:schemeClr val="bg2">
              <a:lumMod val="75000"/>
            </a:schemeClr>
          </a:solidFill>
          <a:ln>
            <a:solidFill>
              <a:srgbClr val="215F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rgbClr val="215F9A"/>
                </a:solidFill>
              </a:rPr>
              <a:t>2</a:t>
            </a:r>
          </a:p>
        </p:txBody>
      </p:sp>
      <p:sp>
        <p:nvSpPr>
          <p:cNvPr id="20" name="Elipse 19">
            <a:extLst>
              <a:ext uri="{FF2B5EF4-FFF2-40B4-BE49-F238E27FC236}">
                <a16:creationId xmlns:a16="http://schemas.microsoft.com/office/drawing/2014/main" id="{5DBE20C6-16C9-EA26-B5DA-7A2440B53356}"/>
              </a:ext>
            </a:extLst>
          </p:cNvPr>
          <p:cNvSpPr/>
          <p:nvPr/>
        </p:nvSpPr>
        <p:spPr>
          <a:xfrm>
            <a:off x="7546257" y="4337294"/>
            <a:ext cx="722671" cy="722671"/>
          </a:xfrm>
          <a:prstGeom prst="ellipse">
            <a:avLst/>
          </a:prstGeom>
          <a:solidFill>
            <a:schemeClr val="bg2">
              <a:lumMod val="75000"/>
            </a:schemeClr>
          </a:solidFill>
          <a:ln>
            <a:solidFill>
              <a:srgbClr val="215F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rgbClr val="215F9A"/>
                </a:solidFill>
              </a:rPr>
              <a:t>3</a:t>
            </a:r>
          </a:p>
        </p:txBody>
      </p:sp>
      <p:sp>
        <p:nvSpPr>
          <p:cNvPr id="22" name="Elipse 21">
            <a:extLst>
              <a:ext uri="{FF2B5EF4-FFF2-40B4-BE49-F238E27FC236}">
                <a16:creationId xmlns:a16="http://schemas.microsoft.com/office/drawing/2014/main" id="{60BF0FBC-72D3-FDD6-0F30-AACD02B1EED1}"/>
              </a:ext>
            </a:extLst>
          </p:cNvPr>
          <p:cNvSpPr/>
          <p:nvPr/>
        </p:nvSpPr>
        <p:spPr>
          <a:xfrm>
            <a:off x="7538882" y="5375000"/>
            <a:ext cx="722671" cy="722671"/>
          </a:xfrm>
          <a:prstGeom prst="ellipse">
            <a:avLst/>
          </a:prstGeom>
          <a:solidFill>
            <a:schemeClr val="bg2">
              <a:lumMod val="75000"/>
            </a:schemeClr>
          </a:solidFill>
          <a:ln>
            <a:solidFill>
              <a:srgbClr val="215F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rgbClr val="215F9A"/>
                </a:solidFill>
              </a:rPr>
              <a:t>4</a:t>
            </a:r>
          </a:p>
        </p:txBody>
      </p:sp>
    </p:spTree>
    <p:extLst>
      <p:ext uri="{BB962C8B-B14F-4D97-AF65-F5344CB8AC3E}">
        <p14:creationId xmlns:p14="http://schemas.microsoft.com/office/powerpoint/2010/main" val="92116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9389B-9B50-09B3-2B4F-918B60235050}"/>
            </a:ext>
          </a:extLst>
        </p:cNvPr>
        <p:cNvGrpSpPr/>
        <p:nvPr/>
      </p:nvGrpSpPr>
      <p:grpSpPr>
        <a:xfrm>
          <a:off x="0" y="0"/>
          <a:ext cx="0" cy="0"/>
          <a:chOff x="0" y="0"/>
          <a:chExt cx="0" cy="0"/>
        </a:xfrm>
      </p:grpSpPr>
      <p:pic>
        <p:nvPicPr>
          <p:cNvPr id="39" name="Imagen 38">
            <a:extLst>
              <a:ext uri="{FF2B5EF4-FFF2-40B4-BE49-F238E27FC236}">
                <a16:creationId xmlns:a16="http://schemas.microsoft.com/office/drawing/2014/main" id="{0B0E76F0-0F1C-9841-512C-BC7CCB2F83A7}"/>
              </a:ext>
            </a:extLst>
          </p:cNvPr>
          <p:cNvPicPr>
            <a:picLocks noChangeAspect="1"/>
          </p:cNvPicPr>
          <p:nvPr/>
        </p:nvPicPr>
        <p:blipFill>
          <a:blip r:embed="rId2"/>
          <a:stretch>
            <a:fillRect/>
          </a:stretch>
        </p:blipFill>
        <p:spPr>
          <a:xfrm>
            <a:off x="6096215" y="3126159"/>
            <a:ext cx="6025626" cy="1197037"/>
          </a:xfrm>
          <a:prstGeom prst="rect">
            <a:avLst/>
          </a:prstGeom>
        </p:spPr>
      </p:pic>
      <p:sp>
        <p:nvSpPr>
          <p:cNvPr id="37" name="CuadroTexto 36">
            <a:extLst>
              <a:ext uri="{FF2B5EF4-FFF2-40B4-BE49-F238E27FC236}">
                <a16:creationId xmlns:a16="http://schemas.microsoft.com/office/drawing/2014/main" id="{DC5C5D55-2B68-91A0-84A0-076FE2A71905}"/>
              </a:ext>
            </a:extLst>
          </p:cNvPr>
          <p:cNvSpPr txBox="1"/>
          <p:nvPr/>
        </p:nvSpPr>
        <p:spPr>
          <a:xfrm>
            <a:off x="8138274" y="4186694"/>
            <a:ext cx="3304950" cy="276999"/>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20. ROC AUC calculation</a:t>
            </a:r>
            <a:endParaRPr lang="es-ES" sz="1200" dirty="0">
              <a:latin typeface="Georgia" panose="02040502050405020303" pitchFamily="18" charset="0"/>
            </a:endParaRPr>
          </a:p>
        </p:txBody>
      </p:sp>
      <p:pic>
        <p:nvPicPr>
          <p:cNvPr id="32" name="Imagen 31">
            <a:extLst>
              <a:ext uri="{FF2B5EF4-FFF2-40B4-BE49-F238E27FC236}">
                <a16:creationId xmlns:a16="http://schemas.microsoft.com/office/drawing/2014/main" id="{80593FEF-1951-A2CF-9523-C429407DFCFB}"/>
              </a:ext>
            </a:extLst>
          </p:cNvPr>
          <p:cNvPicPr>
            <a:picLocks noChangeAspect="1"/>
          </p:cNvPicPr>
          <p:nvPr/>
        </p:nvPicPr>
        <p:blipFill>
          <a:blip r:embed="rId3"/>
          <a:stretch>
            <a:fillRect/>
          </a:stretch>
        </p:blipFill>
        <p:spPr>
          <a:xfrm>
            <a:off x="6091514" y="3275473"/>
            <a:ext cx="6035028" cy="927834"/>
          </a:xfrm>
          <a:prstGeom prst="rect">
            <a:avLst/>
          </a:prstGeom>
        </p:spPr>
      </p:pic>
      <p:sp>
        <p:nvSpPr>
          <p:cNvPr id="36" name="CuadroTexto 35">
            <a:extLst>
              <a:ext uri="{FF2B5EF4-FFF2-40B4-BE49-F238E27FC236}">
                <a16:creationId xmlns:a16="http://schemas.microsoft.com/office/drawing/2014/main" id="{3E52FBCF-DAAB-067C-B38F-19C35A08C4BC}"/>
              </a:ext>
            </a:extLst>
          </p:cNvPr>
          <p:cNvSpPr txBox="1"/>
          <p:nvPr/>
        </p:nvSpPr>
        <p:spPr>
          <a:xfrm>
            <a:off x="8245338" y="4186422"/>
            <a:ext cx="3304950" cy="276999"/>
          </a:xfrm>
          <a:prstGeom prst="rect">
            <a:avLst/>
          </a:prstGeom>
          <a:solidFill>
            <a:schemeClr val="bg1"/>
          </a:solidFill>
        </p:spPr>
        <p:txBody>
          <a:bodyPr wrap="square">
            <a:spAutoFit/>
          </a:bodyPr>
          <a:lstStyle/>
          <a:p>
            <a:pPr algn="ctr"/>
            <a:r>
              <a:rPr lang="en-US" sz="1200" b="0" i="0" dirty="0">
                <a:solidFill>
                  <a:srgbClr val="1C1D1E"/>
                </a:solidFill>
                <a:effectLst/>
                <a:latin typeface="Georgia" panose="02040502050405020303" pitchFamily="18" charset="0"/>
              </a:rPr>
              <a:t>Figure 19. Balanced accuracy calculation</a:t>
            </a:r>
            <a:endParaRPr lang="es-ES" sz="1200" dirty="0">
              <a:latin typeface="Georgia" panose="02040502050405020303" pitchFamily="18" charset="0"/>
            </a:endParaRPr>
          </a:p>
        </p:txBody>
      </p:sp>
      <p:pic>
        <p:nvPicPr>
          <p:cNvPr id="35" name="Imagen 34">
            <a:extLst>
              <a:ext uri="{FF2B5EF4-FFF2-40B4-BE49-F238E27FC236}">
                <a16:creationId xmlns:a16="http://schemas.microsoft.com/office/drawing/2014/main" id="{6EC1D061-0994-3063-7C58-6F25A51714DF}"/>
              </a:ext>
            </a:extLst>
          </p:cNvPr>
          <p:cNvPicPr>
            <a:picLocks noChangeAspect="1"/>
          </p:cNvPicPr>
          <p:nvPr/>
        </p:nvPicPr>
        <p:blipFill>
          <a:blip r:embed="rId4"/>
          <a:stretch>
            <a:fillRect/>
          </a:stretch>
        </p:blipFill>
        <p:spPr>
          <a:xfrm>
            <a:off x="6100916" y="3233792"/>
            <a:ext cx="6025626" cy="981772"/>
          </a:xfrm>
          <a:prstGeom prst="rect">
            <a:avLst/>
          </a:prstGeom>
        </p:spPr>
      </p:pic>
      <p:sp>
        <p:nvSpPr>
          <p:cNvPr id="25" name="CuadroTexto 24">
            <a:extLst>
              <a:ext uri="{FF2B5EF4-FFF2-40B4-BE49-F238E27FC236}">
                <a16:creationId xmlns:a16="http://schemas.microsoft.com/office/drawing/2014/main" id="{1FFFBEC6-2256-9068-DA1D-7CA585E78464}"/>
              </a:ext>
            </a:extLst>
          </p:cNvPr>
          <p:cNvSpPr txBox="1"/>
          <p:nvPr/>
        </p:nvSpPr>
        <p:spPr>
          <a:xfrm>
            <a:off x="8041043" y="4203307"/>
            <a:ext cx="3304950" cy="276999"/>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18. Accuracy calculation</a:t>
            </a:r>
            <a:endParaRPr lang="es-ES" sz="1200" dirty="0">
              <a:latin typeface="Georgia" panose="02040502050405020303" pitchFamily="18" charset="0"/>
            </a:endParaRPr>
          </a:p>
        </p:txBody>
      </p:sp>
      <p:sp>
        <p:nvSpPr>
          <p:cNvPr id="4" name="Rectángulo 3">
            <a:extLst>
              <a:ext uri="{FF2B5EF4-FFF2-40B4-BE49-F238E27FC236}">
                <a16:creationId xmlns:a16="http://schemas.microsoft.com/office/drawing/2014/main" id="{ACA97827-E7AC-86BA-D2F1-088975292E9B}"/>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BBA6CCFB-6938-648F-FB66-3EB36EDF5E71}"/>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957C9EC-DDAA-91AC-D998-F3F0E358A5EF}"/>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64A4DA5D-9D28-6F9C-2033-8737F035DFFA}"/>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34B2D5B9-1448-5122-825F-5FEBD96C99BC}"/>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BB9D6192-9364-FB5B-B817-7543F50BA6BB}"/>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481E995A-7AC8-2CAF-4C80-B3B03F45F983}"/>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824265F7-4429-28BB-9005-FA2B3E907A7F}"/>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2E3D649-82BC-AA43-2744-9868F1FCE004}"/>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38D16B6C-A2F4-C8DD-4AE6-91E6F74EE0C3}"/>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AA9FC3D4-FFDF-D201-D28D-CCCF9C25A593}"/>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9200A386-3744-D5C7-4C9F-4F832010519F}"/>
              </a:ext>
            </a:extLst>
          </p:cNvPr>
          <p:cNvSpPr/>
          <p:nvPr/>
        </p:nvSpPr>
        <p:spPr>
          <a:xfrm>
            <a:off x="5527924" y="296467"/>
            <a:ext cx="107064" cy="107064"/>
          </a:xfrm>
          <a:prstGeom prst="ellipse">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79DFE9DA-6794-55CB-EC04-E895505CCC70}"/>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17908AE5-0F5F-13ED-E74C-61457D85AFED}"/>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31F37D7D-83CD-AFF7-FCBE-790679D9CA4D}"/>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FECBFD91-A3F5-AC2A-BFFE-C54299F52CAD}"/>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A1315D26-B91E-803F-407E-A66426D70D23}"/>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18600BFF-E7F4-6157-B366-F2A4E28FC163}"/>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E1E298A0-29CD-6E1B-E1B6-C75F5486AB84}"/>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Evaluation Protocol</a:t>
            </a:r>
          </a:p>
        </p:txBody>
      </p:sp>
      <p:sp>
        <p:nvSpPr>
          <p:cNvPr id="23" name="CuadroTexto 22">
            <a:extLst>
              <a:ext uri="{FF2B5EF4-FFF2-40B4-BE49-F238E27FC236}">
                <a16:creationId xmlns:a16="http://schemas.microsoft.com/office/drawing/2014/main" id="{94EE81F7-5595-FF22-0B9B-2268FCA0729E}"/>
              </a:ext>
            </a:extLst>
          </p:cNvPr>
          <p:cNvSpPr txBox="1"/>
          <p:nvPr/>
        </p:nvSpPr>
        <p:spPr>
          <a:xfrm>
            <a:off x="730082" y="2478262"/>
            <a:ext cx="4974483" cy="2554545"/>
          </a:xfrm>
          <a:prstGeom prst="rect">
            <a:avLst/>
          </a:prstGeom>
          <a:noFill/>
        </p:spPr>
        <p:txBody>
          <a:bodyPr wrap="square">
            <a:spAutoFit/>
          </a:bodyPr>
          <a:lstStyle/>
          <a:p>
            <a:r>
              <a:rPr lang="en-US" sz="1600" dirty="0"/>
              <a:t>Test Sets evaluated on CBIS-DDSM and BCDR partitions</a:t>
            </a:r>
          </a:p>
          <a:p>
            <a:endParaRPr lang="en-US" sz="1600" dirty="0"/>
          </a:p>
          <a:p>
            <a:r>
              <a:rPr lang="en-US" sz="1600" dirty="0"/>
              <a:t>Metrics:</a:t>
            </a:r>
          </a:p>
          <a:p>
            <a:pPr marL="285750" indent="-285750">
              <a:buFont typeface="Arial" panose="020B0604020202020204" pitchFamily="34" charset="0"/>
              <a:buChar char="•"/>
            </a:pPr>
            <a:r>
              <a:rPr lang="en-US" sz="1600" dirty="0"/>
              <a:t>Accuracy for overall correctness</a:t>
            </a:r>
          </a:p>
          <a:p>
            <a:pPr marL="285750" indent="-285750">
              <a:buFont typeface="Arial" panose="020B0604020202020204" pitchFamily="34" charset="0"/>
              <a:buChar char="•"/>
            </a:pPr>
            <a:r>
              <a:rPr lang="en-US" sz="1600" dirty="0"/>
              <a:t>Balanced Accuracy to counter class imbalance</a:t>
            </a:r>
          </a:p>
          <a:p>
            <a:pPr marL="285750" indent="-285750">
              <a:buFont typeface="Arial" panose="020B0604020202020204" pitchFamily="34" charset="0"/>
              <a:buChar char="•"/>
            </a:pPr>
            <a:r>
              <a:rPr lang="en-US" sz="1600" dirty="0"/>
              <a:t>ROC AUC for threshold-independent discrimination</a:t>
            </a:r>
          </a:p>
          <a:p>
            <a:endParaRPr lang="en-US" sz="1600" dirty="0"/>
          </a:p>
          <a:p>
            <a:r>
              <a:rPr lang="en-US" sz="1600" dirty="0"/>
              <a:t>Process: Predictions compared to ground truth; curves and confusion matrices generated for insight</a:t>
            </a:r>
          </a:p>
        </p:txBody>
      </p:sp>
      <p:sp>
        <p:nvSpPr>
          <p:cNvPr id="2" name="Rectángulo: esquinas redondeadas 1">
            <a:extLst>
              <a:ext uri="{FF2B5EF4-FFF2-40B4-BE49-F238E27FC236}">
                <a16:creationId xmlns:a16="http://schemas.microsoft.com/office/drawing/2014/main" id="{8365F217-6842-4639-A48E-A8BB8E4208DA}"/>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20/38</a:t>
            </a:r>
          </a:p>
        </p:txBody>
      </p:sp>
    </p:spTree>
    <p:extLst>
      <p:ext uri="{BB962C8B-B14F-4D97-AF65-F5344CB8AC3E}">
        <p14:creationId xmlns:p14="http://schemas.microsoft.com/office/powerpoint/2010/main" val="9908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2"/>
                                        </p:tgtEl>
                                      </p:cBhvr>
                                    </p:animEffect>
                                    <p:set>
                                      <p:cBhvr>
                                        <p:cTn id="15" dur="1" fill="hold">
                                          <p:stCondLst>
                                            <p:cond delay="499"/>
                                          </p:stCondLst>
                                        </p:cTn>
                                        <p:tgtEl>
                                          <p:spTgt spid="3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36"/>
                                        </p:tgtEl>
                                      </p:cBhvr>
                                    </p:animEffect>
                                    <p:set>
                                      <p:cBhvr>
                                        <p:cTn id="18"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2F30-37CD-B5D2-1399-10F47F444F46}"/>
            </a:ext>
          </a:extLst>
        </p:cNvPr>
        <p:cNvGrpSpPr/>
        <p:nvPr/>
      </p:nvGrpSpPr>
      <p:grpSpPr>
        <a:xfrm>
          <a:off x="0" y="0"/>
          <a:ext cx="0" cy="0"/>
          <a:chOff x="0" y="0"/>
          <a:chExt cx="0" cy="0"/>
        </a:xfrm>
      </p:grpSpPr>
      <p:pic>
        <p:nvPicPr>
          <p:cNvPr id="26" name="Imagen 25" descr="Gráfico&#10;&#10;El contenido generado por IA puede ser incorrecto.">
            <a:extLst>
              <a:ext uri="{FF2B5EF4-FFF2-40B4-BE49-F238E27FC236}">
                <a16:creationId xmlns:a16="http://schemas.microsoft.com/office/drawing/2014/main" id="{94C1EC85-30C8-F8A6-0B97-3A2A14969D69}"/>
              </a:ext>
            </a:extLst>
          </p:cNvPr>
          <p:cNvPicPr>
            <a:picLocks noChangeAspect="1"/>
          </p:cNvPicPr>
          <p:nvPr/>
        </p:nvPicPr>
        <p:blipFill>
          <a:blip r:embed="rId2">
            <a:extLst>
              <a:ext uri="{28A0092B-C50C-407E-A947-70E740481C1C}">
                <a14:useLocalDpi xmlns:a14="http://schemas.microsoft.com/office/drawing/2010/main" val="0"/>
              </a:ext>
            </a:extLst>
          </a:blip>
          <a:srcRect l="517" b="321"/>
          <a:stretch>
            <a:fillRect/>
          </a:stretch>
        </p:blipFill>
        <p:spPr>
          <a:xfrm>
            <a:off x="1871980" y="2880100"/>
            <a:ext cx="4228936" cy="3567481"/>
          </a:xfrm>
          <a:prstGeom prst="rect">
            <a:avLst/>
          </a:prstGeom>
        </p:spPr>
      </p:pic>
      <p:pic>
        <p:nvPicPr>
          <p:cNvPr id="18" name="Imagen 17" descr="Gráfico&#10;&#10;El contenido generado por IA puede ser incorrecto.">
            <a:extLst>
              <a:ext uri="{FF2B5EF4-FFF2-40B4-BE49-F238E27FC236}">
                <a16:creationId xmlns:a16="http://schemas.microsoft.com/office/drawing/2014/main" id="{650A45B4-2CD7-536E-2105-58D4822E0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79898"/>
            <a:ext cx="4745438" cy="3767683"/>
          </a:xfrm>
          <a:prstGeom prst="rect">
            <a:avLst/>
          </a:prstGeom>
        </p:spPr>
      </p:pic>
      <p:sp>
        <p:nvSpPr>
          <p:cNvPr id="38" name="CuadroTexto 37">
            <a:extLst>
              <a:ext uri="{FF2B5EF4-FFF2-40B4-BE49-F238E27FC236}">
                <a16:creationId xmlns:a16="http://schemas.microsoft.com/office/drawing/2014/main" id="{29D1750C-3E8F-AE64-3076-3C4BE92F3788}"/>
              </a:ext>
            </a:extLst>
          </p:cNvPr>
          <p:cNvSpPr txBox="1"/>
          <p:nvPr/>
        </p:nvSpPr>
        <p:spPr>
          <a:xfrm>
            <a:off x="125857" y="4433007"/>
            <a:ext cx="1563329" cy="1200329"/>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22. Confusion matrix</a:t>
            </a:r>
          </a:p>
          <a:p>
            <a:pPr algn="ctr"/>
            <a:r>
              <a:rPr lang="en-US" sz="1200" dirty="0">
                <a:solidFill>
                  <a:srgbClr val="1C1D1E"/>
                </a:solidFill>
                <a:latin typeface="Georgia" panose="02040502050405020303" pitchFamily="18" charset="0"/>
              </a:rPr>
              <a:t>of best CBIS-DDSM in-domain multiclass experiment</a:t>
            </a:r>
            <a:r>
              <a:rPr lang="en-US" sz="1200" b="0" i="0" dirty="0">
                <a:solidFill>
                  <a:srgbClr val="1C1D1E"/>
                </a:solidFill>
                <a:effectLst/>
                <a:latin typeface="Georgia" panose="02040502050405020303" pitchFamily="18" charset="0"/>
              </a:rPr>
              <a:t> </a:t>
            </a:r>
            <a:endParaRPr lang="es-ES" sz="1200" dirty="0">
              <a:latin typeface="Georgia" panose="02040502050405020303" pitchFamily="18" charset="0"/>
            </a:endParaRPr>
          </a:p>
        </p:txBody>
      </p:sp>
      <p:sp>
        <p:nvSpPr>
          <p:cNvPr id="40" name="CuadroTexto 39">
            <a:extLst>
              <a:ext uri="{FF2B5EF4-FFF2-40B4-BE49-F238E27FC236}">
                <a16:creationId xmlns:a16="http://schemas.microsoft.com/office/drawing/2014/main" id="{624D1B58-612F-8049-63EB-E96EC1ADF049}"/>
              </a:ext>
            </a:extLst>
          </p:cNvPr>
          <p:cNvSpPr txBox="1"/>
          <p:nvPr/>
        </p:nvSpPr>
        <p:spPr>
          <a:xfrm>
            <a:off x="9254116" y="4440559"/>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23. ROC </a:t>
            </a:r>
            <a:r>
              <a:rPr lang="en-US" sz="1200" dirty="0">
                <a:solidFill>
                  <a:srgbClr val="1C1D1E"/>
                </a:solidFill>
                <a:latin typeface="Georgia" panose="02040502050405020303" pitchFamily="18" charset="0"/>
              </a:rPr>
              <a:t>curves of best CBIS-DDSM in-domain multiclass experiment</a:t>
            </a:r>
            <a:endParaRPr lang="es-ES" sz="1200" dirty="0">
              <a:latin typeface="Georgia" panose="02040502050405020303" pitchFamily="18" charset="0"/>
            </a:endParaRPr>
          </a:p>
        </p:txBody>
      </p:sp>
      <p:sp>
        <p:nvSpPr>
          <p:cNvPr id="29" name="Rectángulo 28">
            <a:extLst>
              <a:ext uri="{FF2B5EF4-FFF2-40B4-BE49-F238E27FC236}">
                <a16:creationId xmlns:a16="http://schemas.microsoft.com/office/drawing/2014/main" id="{C07B1863-7C31-FE4D-1473-34743A96205D}"/>
              </a:ext>
            </a:extLst>
          </p:cNvPr>
          <p:cNvSpPr/>
          <p:nvPr/>
        </p:nvSpPr>
        <p:spPr>
          <a:xfrm>
            <a:off x="125858" y="2880100"/>
            <a:ext cx="11161574" cy="3601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1" name="Imagen 30" descr="Gráfico, Gráfico de líneas&#10;&#10;El contenido generado por IA puede ser incorrecto.">
            <a:extLst>
              <a:ext uri="{FF2B5EF4-FFF2-40B4-BE49-F238E27FC236}">
                <a16:creationId xmlns:a16="http://schemas.microsoft.com/office/drawing/2014/main" id="{364F7C52-40E9-71A2-D856-0C327F1A0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884" y="2887390"/>
            <a:ext cx="6630863" cy="3575866"/>
          </a:xfrm>
          <a:prstGeom prst="rect">
            <a:avLst/>
          </a:prstGeom>
        </p:spPr>
      </p:pic>
      <p:sp>
        <p:nvSpPr>
          <p:cNvPr id="33" name="CuadroTexto 32">
            <a:extLst>
              <a:ext uri="{FF2B5EF4-FFF2-40B4-BE49-F238E27FC236}">
                <a16:creationId xmlns:a16="http://schemas.microsoft.com/office/drawing/2014/main" id="{086DBE1B-374B-8D88-5202-3CB0A46F8042}"/>
              </a:ext>
            </a:extLst>
          </p:cNvPr>
          <p:cNvSpPr txBox="1"/>
          <p:nvPr/>
        </p:nvSpPr>
        <p:spPr>
          <a:xfrm>
            <a:off x="9228638" y="4450540"/>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21. </a:t>
            </a:r>
            <a:r>
              <a:rPr lang="en-US" sz="1200" dirty="0">
                <a:solidFill>
                  <a:srgbClr val="1C1D1E"/>
                </a:solidFill>
                <a:latin typeface="Georgia" panose="02040502050405020303" pitchFamily="18" charset="0"/>
              </a:rPr>
              <a:t>Loss curves of best CBIS-DDSM in-domain multiclass experiment</a:t>
            </a:r>
            <a:endParaRPr lang="es-ES" sz="1200" dirty="0">
              <a:latin typeface="Georgia" panose="02040502050405020303" pitchFamily="18" charset="0"/>
            </a:endParaRPr>
          </a:p>
        </p:txBody>
      </p:sp>
      <p:sp>
        <p:nvSpPr>
          <p:cNvPr id="4" name="Rectángulo 3">
            <a:extLst>
              <a:ext uri="{FF2B5EF4-FFF2-40B4-BE49-F238E27FC236}">
                <a16:creationId xmlns:a16="http://schemas.microsoft.com/office/drawing/2014/main" id="{1D4E4356-73A8-D03F-6D26-7180AE99975C}"/>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DAFECC9F-61AD-C901-F70F-92407945B41A}"/>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0F9B4A5D-92AA-6C55-6299-93A22B8022C7}"/>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DBAFAE12-3EE7-6728-4106-A412EDA85607}"/>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E151914E-63C7-0340-A1FA-6ED12E0E0EF4}"/>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AD7E010-7ADE-ECE2-3FF2-695FE42FB5BB}"/>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E70E91A5-6FB3-FEF0-6261-EF456AE17598}"/>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1B5D3AB1-7D48-DEF4-2E8A-1ED429E3CB56}"/>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27C02574-A5F0-6FA9-8BD8-8CDA417099E2}"/>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D0B48424-A8FF-7093-02CF-10A758A7C52B}"/>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3D61C19-A4CD-A93D-CC9A-2D014A636BAF}"/>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854A3B68-947B-0CB0-BC59-C1996F862C27}"/>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173505CD-56FE-DAE7-2752-16C2C8348E32}"/>
              </a:ext>
            </a:extLst>
          </p:cNvPr>
          <p:cNvSpPr/>
          <p:nvPr/>
        </p:nvSpPr>
        <p:spPr>
          <a:xfrm>
            <a:off x="7481813"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D90BFA73-B8F0-7B26-190D-7FD914DA7E58}"/>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8C52C59B-1C74-3FDE-598C-2661BF5F68A2}"/>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9CC6CC55-E689-27E3-978F-1C3CB30C1A4C}"/>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FD1EB7E1-C7A1-2F95-EDB3-40E5F3C04066}"/>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07B919B1-6060-8846-305B-776B85C4E19B}"/>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87E36CD8-4636-634E-3F91-B5D6A1284FB4}"/>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In-Domain Performance (CBIS-DDSM &amp; BCDR)</a:t>
            </a:r>
          </a:p>
        </p:txBody>
      </p:sp>
      <p:sp>
        <p:nvSpPr>
          <p:cNvPr id="41" name="Rectángulo: esquinas redondeadas 40">
            <a:extLst>
              <a:ext uri="{FF2B5EF4-FFF2-40B4-BE49-F238E27FC236}">
                <a16:creationId xmlns:a16="http://schemas.microsoft.com/office/drawing/2014/main" id="{A781D8DF-70C9-FF35-1266-E29793F145F0}"/>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21/38</a:t>
            </a:r>
          </a:p>
        </p:txBody>
      </p:sp>
    </p:spTree>
    <p:extLst>
      <p:ext uri="{BB962C8B-B14F-4D97-AF65-F5344CB8AC3E}">
        <p14:creationId xmlns:p14="http://schemas.microsoft.com/office/powerpoint/2010/main" val="391087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9BBE4-08F8-0D0D-1F3C-5DBE52BF6B12}"/>
            </a:ext>
          </a:extLst>
        </p:cNvPr>
        <p:cNvGrpSpPr/>
        <p:nvPr/>
      </p:nvGrpSpPr>
      <p:grpSpPr>
        <a:xfrm>
          <a:off x="0" y="0"/>
          <a:ext cx="0" cy="0"/>
          <a:chOff x="0" y="0"/>
          <a:chExt cx="0" cy="0"/>
        </a:xfrm>
      </p:grpSpPr>
      <p:sp>
        <p:nvSpPr>
          <p:cNvPr id="38" name="CuadroTexto 37">
            <a:extLst>
              <a:ext uri="{FF2B5EF4-FFF2-40B4-BE49-F238E27FC236}">
                <a16:creationId xmlns:a16="http://schemas.microsoft.com/office/drawing/2014/main" id="{9BA9F4F8-6AB3-5579-D7AE-6C43DF628646}"/>
              </a:ext>
            </a:extLst>
          </p:cNvPr>
          <p:cNvSpPr txBox="1"/>
          <p:nvPr/>
        </p:nvSpPr>
        <p:spPr>
          <a:xfrm>
            <a:off x="125857" y="4433007"/>
            <a:ext cx="1563329" cy="1015663"/>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25. Confusion matrix</a:t>
            </a:r>
          </a:p>
          <a:p>
            <a:pPr algn="ctr"/>
            <a:r>
              <a:rPr lang="en-US" sz="1200" dirty="0">
                <a:solidFill>
                  <a:srgbClr val="1C1D1E"/>
                </a:solidFill>
                <a:latin typeface="Georgia" panose="02040502050405020303" pitchFamily="18" charset="0"/>
              </a:rPr>
              <a:t>of best CBIS-DDSM in-domain binary experiment</a:t>
            </a:r>
            <a:r>
              <a:rPr lang="en-US" sz="1200" b="0" i="0" dirty="0">
                <a:solidFill>
                  <a:srgbClr val="1C1D1E"/>
                </a:solidFill>
                <a:effectLst/>
                <a:latin typeface="Georgia" panose="02040502050405020303" pitchFamily="18" charset="0"/>
              </a:rPr>
              <a:t> </a:t>
            </a:r>
            <a:endParaRPr lang="es-ES" sz="1200" dirty="0">
              <a:latin typeface="Georgia" panose="02040502050405020303" pitchFamily="18" charset="0"/>
            </a:endParaRPr>
          </a:p>
        </p:txBody>
      </p:sp>
      <p:pic>
        <p:nvPicPr>
          <p:cNvPr id="34" name="Imagen 33" descr="Gráfico, Gráfico de líneas&#10;&#10;El contenido generado por IA puede ser incorrecto.">
            <a:extLst>
              <a:ext uri="{FF2B5EF4-FFF2-40B4-BE49-F238E27FC236}">
                <a16:creationId xmlns:a16="http://schemas.microsoft.com/office/drawing/2014/main" id="{F254B1A5-E88F-168E-62E6-079C59D38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738" y="2870427"/>
            <a:ext cx="4745439" cy="3559079"/>
          </a:xfrm>
          <a:prstGeom prst="rect">
            <a:avLst/>
          </a:prstGeom>
        </p:spPr>
      </p:pic>
      <p:pic>
        <p:nvPicPr>
          <p:cNvPr id="37" name="Imagen 36" descr="Gráfico, Gráfico de rectángulos&#10;&#10;El contenido generado por IA puede ser incorrecto.">
            <a:extLst>
              <a:ext uri="{FF2B5EF4-FFF2-40B4-BE49-F238E27FC236}">
                <a16:creationId xmlns:a16="http://schemas.microsoft.com/office/drawing/2014/main" id="{DF7C9E0D-8C57-D5B9-B2DE-F42D4997E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458" y="2849244"/>
            <a:ext cx="4228936" cy="3545182"/>
          </a:xfrm>
          <a:prstGeom prst="rect">
            <a:avLst/>
          </a:prstGeom>
        </p:spPr>
      </p:pic>
      <p:sp>
        <p:nvSpPr>
          <p:cNvPr id="40" name="CuadroTexto 39">
            <a:extLst>
              <a:ext uri="{FF2B5EF4-FFF2-40B4-BE49-F238E27FC236}">
                <a16:creationId xmlns:a16="http://schemas.microsoft.com/office/drawing/2014/main" id="{D0E69ED3-6AC9-C322-CA97-031CC63C04A2}"/>
              </a:ext>
            </a:extLst>
          </p:cNvPr>
          <p:cNvSpPr txBox="1"/>
          <p:nvPr/>
        </p:nvSpPr>
        <p:spPr>
          <a:xfrm>
            <a:off x="9254116" y="4434865"/>
            <a:ext cx="2812026" cy="461665"/>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26. ROC </a:t>
            </a:r>
            <a:r>
              <a:rPr lang="en-US" sz="1200" dirty="0">
                <a:solidFill>
                  <a:srgbClr val="1C1D1E"/>
                </a:solidFill>
                <a:latin typeface="Georgia" panose="02040502050405020303" pitchFamily="18" charset="0"/>
              </a:rPr>
              <a:t>curve of best CBIS-DDSM in-domain binary experiment</a:t>
            </a:r>
            <a:endParaRPr lang="es-ES" sz="1200" dirty="0">
              <a:latin typeface="Georgia" panose="02040502050405020303" pitchFamily="18" charset="0"/>
            </a:endParaRPr>
          </a:p>
        </p:txBody>
      </p:sp>
      <p:sp>
        <p:nvSpPr>
          <p:cNvPr id="29" name="Rectángulo 28">
            <a:extLst>
              <a:ext uri="{FF2B5EF4-FFF2-40B4-BE49-F238E27FC236}">
                <a16:creationId xmlns:a16="http://schemas.microsoft.com/office/drawing/2014/main" id="{770AE7AF-B9E8-0BAA-D119-663D37803D6C}"/>
              </a:ext>
            </a:extLst>
          </p:cNvPr>
          <p:cNvSpPr/>
          <p:nvPr/>
        </p:nvSpPr>
        <p:spPr>
          <a:xfrm>
            <a:off x="151336" y="2880100"/>
            <a:ext cx="11067270" cy="3601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5" name="Imagen 34" descr="Gráfico, Gráfico de líneas&#10;&#10;El contenido generado por IA puede ser incorrecto.">
            <a:extLst>
              <a:ext uri="{FF2B5EF4-FFF2-40B4-BE49-F238E27FC236}">
                <a16:creationId xmlns:a16="http://schemas.microsoft.com/office/drawing/2014/main" id="{0B8FA7D6-D9F8-5DA6-5024-702A6FAC4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244" y="2955091"/>
            <a:ext cx="6801509" cy="3389749"/>
          </a:xfrm>
          <a:prstGeom prst="rect">
            <a:avLst/>
          </a:prstGeom>
        </p:spPr>
      </p:pic>
      <p:sp>
        <p:nvSpPr>
          <p:cNvPr id="33" name="CuadroTexto 32">
            <a:extLst>
              <a:ext uri="{FF2B5EF4-FFF2-40B4-BE49-F238E27FC236}">
                <a16:creationId xmlns:a16="http://schemas.microsoft.com/office/drawing/2014/main" id="{31E08CE0-D29E-BA6F-2ACE-3FF8FAF13076}"/>
              </a:ext>
            </a:extLst>
          </p:cNvPr>
          <p:cNvSpPr txBox="1"/>
          <p:nvPr/>
        </p:nvSpPr>
        <p:spPr>
          <a:xfrm>
            <a:off x="9228638" y="4450540"/>
            <a:ext cx="2812026" cy="461665"/>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24. </a:t>
            </a:r>
            <a:r>
              <a:rPr lang="en-US" sz="1200" dirty="0">
                <a:solidFill>
                  <a:srgbClr val="1C1D1E"/>
                </a:solidFill>
                <a:latin typeface="Georgia" panose="02040502050405020303" pitchFamily="18" charset="0"/>
              </a:rPr>
              <a:t>Loss curves of best CBIS-DDSM in-domain binary experiment</a:t>
            </a:r>
            <a:endParaRPr lang="es-ES" sz="1200" dirty="0">
              <a:latin typeface="Georgia" panose="02040502050405020303" pitchFamily="18" charset="0"/>
            </a:endParaRPr>
          </a:p>
        </p:txBody>
      </p:sp>
      <p:sp>
        <p:nvSpPr>
          <p:cNvPr id="4" name="Rectángulo 3">
            <a:extLst>
              <a:ext uri="{FF2B5EF4-FFF2-40B4-BE49-F238E27FC236}">
                <a16:creationId xmlns:a16="http://schemas.microsoft.com/office/drawing/2014/main" id="{446DDD10-A4D1-B00B-FC94-E743F03332B2}"/>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FAF15F13-8B02-67C9-4DE9-8BAC2255322D}"/>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3E1BA76-1A72-D9E3-70B1-965B90F4F534}"/>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50B2726A-5A56-B82B-3D8D-50B763BF9CC8}"/>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CF7CDA09-B8CE-4236-E727-9D6FD7AC60A4}"/>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162E2B8C-E5A4-2ACF-E3A1-ACF9DC7D87BE}"/>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403F1B56-FD86-E6AF-FFD4-43023F963A09}"/>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BF693E24-5E9B-CD41-03C8-21D51AD92D4A}"/>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C4849D7-7092-9C9A-2323-16975E6C8566}"/>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FABC32CF-050C-500C-03AF-DA8231C09A92}"/>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2EC3B62D-E954-D485-4D4B-9CE23C7E2DAE}"/>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3BC64A1D-712F-2D53-CFFD-8699E378966B}"/>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9F8F6134-A00F-6BE1-2EE2-86F45E4B0667}"/>
              </a:ext>
            </a:extLst>
          </p:cNvPr>
          <p:cNvSpPr/>
          <p:nvPr/>
        </p:nvSpPr>
        <p:spPr>
          <a:xfrm>
            <a:off x="7481813"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3DF891EB-C7DE-F137-D29A-F2575B46DB86}"/>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A8DBC9AC-E403-9240-D0F7-B29F4BA35E6E}"/>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2F3E510C-6AEE-D8A9-2C89-E1AD4ED65B50}"/>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174E97CC-43FB-7AAB-A924-003400A2CE45}"/>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741C0E87-3B53-C4DB-DB6C-E001A74FA08C}"/>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97522D1E-74AD-CFB7-AB45-FEA3EF1A9404}"/>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In-Domain Performance (CBIS-DDSM &amp; BCDR)</a:t>
            </a:r>
          </a:p>
        </p:txBody>
      </p:sp>
      <p:sp>
        <p:nvSpPr>
          <p:cNvPr id="39" name="Rectángulo: esquinas redondeadas 38">
            <a:extLst>
              <a:ext uri="{FF2B5EF4-FFF2-40B4-BE49-F238E27FC236}">
                <a16:creationId xmlns:a16="http://schemas.microsoft.com/office/drawing/2014/main" id="{0C1489A5-6F90-D988-6CE8-B7ACB9CE620E}"/>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22/38</a:t>
            </a:r>
          </a:p>
        </p:txBody>
      </p:sp>
    </p:spTree>
    <p:extLst>
      <p:ext uri="{BB962C8B-B14F-4D97-AF65-F5344CB8AC3E}">
        <p14:creationId xmlns:p14="http://schemas.microsoft.com/office/powerpoint/2010/main" val="184696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C1FA3-BABA-0C4E-DA2D-5CCF8B4C57C5}"/>
            </a:ext>
          </a:extLst>
        </p:cNvPr>
        <p:cNvGrpSpPr/>
        <p:nvPr/>
      </p:nvGrpSpPr>
      <p:grpSpPr>
        <a:xfrm>
          <a:off x="0" y="0"/>
          <a:ext cx="0" cy="0"/>
          <a:chOff x="0" y="0"/>
          <a:chExt cx="0" cy="0"/>
        </a:xfrm>
      </p:grpSpPr>
      <p:sp>
        <p:nvSpPr>
          <p:cNvPr id="38" name="CuadroTexto 37">
            <a:extLst>
              <a:ext uri="{FF2B5EF4-FFF2-40B4-BE49-F238E27FC236}">
                <a16:creationId xmlns:a16="http://schemas.microsoft.com/office/drawing/2014/main" id="{81FC4ED8-278F-718F-B529-96425375037A}"/>
              </a:ext>
            </a:extLst>
          </p:cNvPr>
          <p:cNvSpPr txBox="1"/>
          <p:nvPr/>
        </p:nvSpPr>
        <p:spPr>
          <a:xfrm>
            <a:off x="125857" y="4433007"/>
            <a:ext cx="1563329" cy="830997"/>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28. Confusion matrix</a:t>
            </a:r>
          </a:p>
          <a:p>
            <a:pPr algn="ctr"/>
            <a:r>
              <a:rPr lang="en-US" sz="1200" dirty="0">
                <a:solidFill>
                  <a:srgbClr val="1C1D1E"/>
                </a:solidFill>
                <a:latin typeface="Georgia" panose="02040502050405020303" pitchFamily="18" charset="0"/>
              </a:rPr>
              <a:t>of best BCDR in-domain experiment</a:t>
            </a:r>
            <a:r>
              <a:rPr lang="en-US" sz="1200" b="0" i="0" dirty="0">
                <a:solidFill>
                  <a:srgbClr val="1C1D1E"/>
                </a:solidFill>
                <a:effectLst/>
                <a:latin typeface="Georgia" panose="02040502050405020303" pitchFamily="18" charset="0"/>
              </a:rPr>
              <a:t> </a:t>
            </a:r>
            <a:endParaRPr lang="es-ES" sz="1200" dirty="0">
              <a:latin typeface="Georgia" panose="02040502050405020303" pitchFamily="18" charset="0"/>
            </a:endParaRPr>
          </a:p>
        </p:txBody>
      </p:sp>
      <p:pic>
        <p:nvPicPr>
          <p:cNvPr id="2" name="Imagen 1" descr="Gráfico, Gráfico de rectángulos&#10;&#10;El contenido generado por IA puede ser incorrecto.">
            <a:extLst>
              <a:ext uri="{FF2B5EF4-FFF2-40B4-BE49-F238E27FC236}">
                <a16:creationId xmlns:a16="http://schemas.microsoft.com/office/drawing/2014/main" id="{B42F2152-224A-2427-F0F6-630823AC7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061" y="2914570"/>
            <a:ext cx="3903787" cy="3544543"/>
          </a:xfrm>
          <a:prstGeom prst="rect">
            <a:avLst/>
          </a:prstGeom>
        </p:spPr>
      </p:pic>
      <p:pic>
        <p:nvPicPr>
          <p:cNvPr id="41" name="Imagen 40" descr="Gráfico&#10;&#10;El contenido generado por IA puede ser incorrecto.">
            <a:extLst>
              <a:ext uri="{FF2B5EF4-FFF2-40B4-BE49-F238E27FC236}">
                <a16:creationId xmlns:a16="http://schemas.microsoft.com/office/drawing/2014/main" id="{991C6EFD-2181-B31F-134C-3EDAC0BB7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38" y="2925570"/>
            <a:ext cx="4344765" cy="3533543"/>
          </a:xfrm>
          <a:prstGeom prst="rect">
            <a:avLst/>
          </a:prstGeom>
        </p:spPr>
      </p:pic>
      <p:sp>
        <p:nvSpPr>
          <p:cNvPr id="40" name="CuadroTexto 39">
            <a:extLst>
              <a:ext uri="{FF2B5EF4-FFF2-40B4-BE49-F238E27FC236}">
                <a16:creationId xmlns:a16="http://schemas.microsoft.com/office/drawing/2014/main" id="{D8753BA6-B19F-ADA5-EAEA-4C3DDE0FF8DB}"/>
              </a:ext>
            </a:extLst>
          </p:cNvPr>
          <p:cNvSpPr txBox="1"/>
          <p:nvPr/>
        </p:nvSpPr>
        <p:spPr>
          <a:xfrm>
            <a:off x="9254116" y="4434865"/>
            <a:ext cx="2812026" cy="461665"/>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a:t>
            </a:r>
            <a:r>
              <a:rPr lang="en-US" sz="1200" dirty="0">
                <a:solidFill>
                  <a:srgbClr val="1C1D1E"/>
                </a:solidFill>
                <a:latin typeface="Georgia" panose="02040502050405020303" pitchFamily="18" charset="0"/>
              </a:rPr>
              <a:t>9</a:t>
            </a:r>
            <a:r>
              <a:rPr lang="en-US" sz="1200" b="0" i="0" dirty="0">
                <a:solidFill>
                  <a:srgbClr val="1C1D1E"/>
                </a:solidFill>
                <a:effectLst/>
                <a:latin typeface="Georgia" panose="02040502050405020303" pitchFamily="18" charset="0"/>
              </a:rPr>
              <a:t>. ROC </a:t>
            </a:r>
            <a:r>
              <a:rPr lang="en-US" sz="1200" dirty="0">
                <a:solidFill>
                  <a:srgbClr val="1C1D1E"/>
                </a:solidFill>
                <a:latin typeface="Georgia" panose="02040502050405020303" pitchFamily="18" charset="0"/>
              </a:rPr>
              <a:t>curve of best BCDR in-domain experiment</a:t>
            </a:r>
            <a:endParaRPr lang="es-ES" sz="1200" dirty="0">
              <a:latin typeface="Georgia" panose="02040502050405020303" pitchFamily="18" charset="0"/>
            </a:endParaRPr>
          </a:p>
        </p:txBody>
      </p:sp>
      <p:sp>
        <p:nvSpPr>
          <p:cNvPr id="29" name="Rectángulo 28">
            <a:extLst>
              <a:ext uri="{FF2B5EF4-FFF2-40B4-BE49-F238E27FC236}">
                <a16:creationId xmlns:a16="http://schemas.microsoft.com/office/drawing/2014/main" id="{F09C8763-A374-9088-2641-F74F9E253E6D}"/>
              </a:ext>
            </a:extLst>
          </p:cNvPr>
          <p:cNvSpPr/>
          <p:nvPr/>
        </p:nvSpPr>
        <p:spPr>
          <a:xfrm>
            <a:off x="151336" y="2880100"/>
            <a:ext cx="11067270" cy="3601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uadroTexto 32">
            <a:extLst>
              <a:ext uri="{FF2B5EF4-FFF2-40B4-BE49-F238E27FC236}">
                <a16:creationId xmlns:a16="http://schemas.microsoft.com/office/drawing/2014/main" id="{29CCA293-550F-413F-3DD9-7A6ACE20F869}"/>
              </a:ext>
            </a:extLst>
          </p:cNvPr>
          <p:cNvSpPr txBox="1"/>
          <p:nvPr/>
        </p:nvSpPr>
        <p:spPr>
          <a:xfrm>
            <a:off x="9228638" y="4450540"/>
            <a:ext cx="2812026" cy="461665"/>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27. </a:t>
            </a:r>
            <a:r>
              <a:rPr lang="en-US" sz="1200" dirty="0">
                <a:solidFill>
                  <a:srgbClr val="1C1D1E"/>
                </a:solidFill>
                <a:latin typeface="Georgia" panose="02040502050405020303" pitchFamily="18" charset="0"/>
              </a:rPr>
              <a:t>Loss curves of best BCDR in-domain experiment</a:t>
            </a:r>
            <a:endParaRPr lang="es-ES" sz="1200" dirty="0">
              <a:latin typeface="Georgia" panose="02040502050405020303" pitchFamily="18" charset="0"/>
            </a:endParaRPr>
          </a:p>
        </p:txBody>
      </p:sp>
      <p:pic>
        <p:nvPicPr>
          <p:cNvPr id="39" name="Imagen 38" descr="Gráfico, Gráfico de líneas&#10;&#10;El contenido generado por IA puede ser incorrecto.">
            <a:extLst>
              <a:ext uri="{FF2B5EF4-FFF2-40B4-BE49-F238E27FC236}">
                <a16:creationId xmlns:a16="http://schemas.microsoft.com/office/drawing/2014/main" id="{BCB14DF5-4CCB-CEAE-1780-E6FD4CDD4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456" y="2925570"/>
            <a:ext cx="6196065" cy="3389749"/>
          </a:xfrm>
          <a:prstGeom prst="rect">
            <a:avLst/>
          </a:prstGeom>
        </p:spPr>
      </p:pic>
      <p:sp>
        <p:nvSpPr>
          <p:cNvPr id="4" name="Rectángulo 3">
            <a:extLst>
              <a:ext uri="{FF2B5EF4-FFF2-40B4-BE49-F238E27FC236}">
                <a16:creationId xmlns:a16="http://schemas.microsoft.com/office/drawing/2014/main" id="{2DC9F67E-71FC-D44E-43B3-4307963FF341}"/>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13F1271E-725E-9FAF-DC38-4C9E662BF5EC}"/>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DF70A4BD-B37E-BE98-4F45-A0E73DEB7A8C}"/>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A32CED9B-88A7-B4AE-F6E1-D8DABEC58E24}"/>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16EADF35-52B3-392D-DBE8-D1499EDD56E0}"/>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762C8094-257C-6946-E5DE-89D7DC342CEE}"/>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AAFC856E-511D-D562-07D8-8B451CF71787}"/>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BD29F562-4693-8EEC-7427-8B36576B3163}"/>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7268AE79-872A-7D19-8BB8-3CFD17D0F62A}"/>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62662625-956D-CCF2-3EF7-E763904C3703}"/>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A8D5FAF6-0DF8-9888-F5B8-CB2F47D6D31D}"/>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FC650D79-E6FE-A9C4-1C80-D45C38532BE5}"/>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49A2C481-3F5B-2F57-1BBD-15B68B4EAA87}"/>
              </a:ext>
            </a:extLst>
          </p:cNvPr>
          <p:cNvSpPr/>
          <p:nvPr/>
        </p:nvSpPr>
        <p:spPr>
          <a:xfrm>
            <a:off x="7481813"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89C17305-F363-FB3A-A03C-8B475E8A6DAA}"/>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D2EAFD84-3E08-39E2-9644-0293AC641C59}"/>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5BBABA25-88CD-4F9A-C576-F6FD0BAA14A2}"/>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6B3645B1-BF81-5ED0-3850-99577C75261D}"/>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B08266F9-6624-1E53-35F5-724C108626AC}"/>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8D6D445B-3982-A99D-1019-532449A4AAE2}"/>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In-Domain Performance (CBIS-DDSM &amp; BCDR)</a:t>
            </a:r>
          </a:p>
        </p:txBody>
      </p:sp>
      <p:sp>
        <p:nvSpPr>
          <p:cNvPr id="18" name="Rectángulo: esquinas redondeadas 17">
            <a:extLst>
              <a:ext uri="{FF2B5EF4-FFF2-40B4-BE49-F238E27FC236}">
                <a16:creationId xmlns:a16="http://schemas.microsoft.com/office/drawing/2014/main" id="{5EFF1FBE-EA31-7D18-C211-3E0DEF65A867}"/>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23/38</a:t>
            </a:r>
          </a:p>
        </p:txBody>
      </p:sp>
    </p:spTree>
    <p:extLst>
      <p:ext uri="{BB962C8B-B14F-4D97-AF65-F5344CB8AC3E}">
        <p14:creationId xmlns:p14="http://schemas.microsoft.com/office/powerpoint/2010/main" val="417303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75856-D716-C396-5FED-9D625F0820D1}"/>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06AEADD7-1E34-8D10-8DE6-57D0BED83F9D}"/>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EB460465-B8C9-BEBE-B394-7851DFE9C6AB}"/>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12C3CB40-E209-EF77-3326-B022214F4DA4}"/>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EF82DFE9-F98A-CB06-CA71-8DB93F9CDA89}"/>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FD286160-205C-7261-F006-05836DDA8CCE}"/>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2BF0BD3-97E5-F088-BECA-FD96F6981341}"/>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24BC8430-5377-1291-D881-92B1A21EBAB3}"/>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B67B09F-6354-A8DA-D5FE-8757207280FB}"/>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B9FF7941-E3C5-57DC-EF51-63127245D09F}"/>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DBA31D0-3D23-C167-B509-602BD47EE38C}"/>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B1B31E29-DFBB-C060-F164-9D61F8E3BDC4}"/>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7464D2A7-4D93-3D08-12C0-78DF72EBA20E}"/>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F88F875E-17F7-852F-380E-2B83BCC22771}"/>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EF1E749C-82E1-238B-189E-4A092D151D58}"/>
              </a:ext>
            </a:extLst>
          </p:cNvPr>
          <p:cNvSpPr/>
          <p:nvPr/>
        </p:nvSpPr>
        <p:spPr>
          <a:xfrm>
            <a:off x="7686108"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C5A74A00-3FB5-7CA7-E83A-319D5E0075E1}"/>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BCC6E37B-1895-FB2E-2FF5-A6D69F8AF873}"/>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3E15A796-8F19-EF42-296B-7A7D53A6EA89}"/>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47BE3DB0-9C42-C787-F6C4-930A4C84CC4B}"/>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CC283291-D567-9D7F-0065-14F8B0208775}"/>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Cross-Domain Transfer Results</a:t>
            </a:r>
          </a:p>
        </p:txBody>
      </p:sp>
      <p:pic>
        <p:nvPicPr>
          <p:cNvPr id="25" name="Imagen 24" descr="Diagrama&#10;&#10;El contenido generado por IA puede ser incorrecto.">
            <a:extLst>
              <a:ext uri="{FF2B5EF4-FFF2-40B4-BE49-F238E27FC236}">
                <a16:creationId xmlns:a16="http://schemas.microsoft.com/office/drawing/2014/main" id="{7FF983BB-2068-B621-712B-177EA979DA52}"/>
              </a:ext>
            </a:extLst>
          </p:cNvPr>
          <p:cNvPicPr>
            <a:picLocks noChangeAspect="1"/>
          </p:cNvPicPr>
          <p:nvPr/>
        </p:nvPicPr>
        <p:blipFill>
          <a:blip r:embed="rId2">
            <a:extLst>
              <a:ext uri="{28A0092B-C50C-407E-A947-70E740481C1C}">
                <a14:useLocalDpi xmlns:a14="http://schemas.microsoft.com/office/drawing/2010/main" val="0"/>
              </a:ext>
            </a:extLst>
          </a:blip>
          <a:srcRect r="15734" b="63414"/>
          <a:stretch>
            <a:fillRect/>
          </a:stretch>
        </p:blipFill>
        <p:spPr>
          <a:xfrm>
            <a:off x="1761778" y="2909712"/>
            <a:ext cx="8668442" cy="2509074"/>
          </a:xfrm>
          <a:prstGeom prst="rect">
            <a:avLst/>
          </a:prstGeom>
        </p:spPr>
      </p:pic>
      <p:sp>
        <p:nvSpPr>
          <p:cNvPr id="2" name="CuadroTexto 1">
            <a:extLst>
              <a:ext uri="{FF2B5EF4-FFF2-40B4-BE49-F238E27FC236}">
                <a16:creationId xmlns:a16="http://schemas.microsoft.com/office/drawing/2014/main" id="{54614CB6-43B2-9634-5778-35E3160ECC85}"/>
              </a:ext>
            </a:extLst>
          </p:cNvPr>
          <p:cNvSpPr txBox="1"/>
          <p:nvPr/>
        </p:nvSpPr>
        <p:spPr>
          <a:xfrm>
            <a:off x="4689986" y="5252168"/>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30. First Cross-Domain experiment: Train on CBIS-DDSM and Test on BCDR</a:t>
            </a:r>
            <a:endParaRPr lang="es-ES" sz="1200" dirty="0">
              <a:latin typeface="Georgia" panose="02040502050405020303" pitchFamily="18" charset="0"/>
            </a:endParaRPr>
          </a:p>
        </p:txBody>
      </p:sp>
      <p:sp>
        <p:nvSpPr>
          <p:cNvPr id="18" name="Rectángulo: esquinas redondeadas 17">
            <a:extLst>
              <a:ext uri="{FF2B5EF4-FFF2-40B4-BE49-F238E27FC236}">
                <a16:creationId xmlns:a16="http://schemas.microsoft.com/office/drawing/2014/main" id="{F169D8D3-F7F8-E885-BDEE-00D54A94A55E}"/>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24/38</a:t>
            </a:r>
          </a:p>
        </p:txBody>
      </p:sp>
    </p:spTree>
    <p:extLst>
      <p:ext uri="{BB962C8B-B14F-4D97-AF65-F5344CB8AC3E}">
        <p14:creationId xmlns:p14="http://schemas.microsoft.com/office/powerpoint/2010/main" val="2089342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EFB2B-4DD6-9077-3BAB-DF8187E7F3F5}"/>
            </a:ext>
          </a:extLst>
        </p:cNvPr>
        <p:cNvGrpSpPr/>
        <p:nvPr/>
      </p:nvGrpSpPr>
      <p:grpSpPr>
        <a:xfrm>
          <a:off x="0" y="0"/>
          <a:ext cx="0" cy="0"/>
          <a:chOff x="0" y="0"/>
          <a:chExt cx="0" cy="0"/>
        </a:xfrm>
      </p:grpSpPr>
      <p:sp>
        <p:nvSpPr>
          <p:cNvPr id="38" name="CuadroTexto 37">
            <a:extLst>
              <a:ext uri="{FF2B5EF4-FFF2-40B4-BE49-F238E27FC236}">
                <a16:creationId xmlns:a16="http://schemas.microsoft.com/office/drawing/2014/main" id="{3D2A7676-42E3-D9B3-1571-F7D0EA4EDEBA}"/>
              </a:ext>
            </a:extLst>
          </p:cNvPr>
          <p:cNvSpPr txBox="1"/>
          <p:nvPr/>
        </p:nvSpPr>
        <p:spPr>
          <a:xfrm>
            <a:off x="125857" y="4433007"/>
            <a:ext cx="1563329" cy="1200329"/>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a:t>
            </a:r>
            <a:r>
              <a:rPr lang="en-US" sz="1200" dirty="0">
                <a:solidFill>
                  <a:srgbClr val="1C1D1E"/>
                </a:solidFill>
                <a:latin typeface="Georgia" panose="02040502050405020303" pitchFamily="18" charset="0"/>
              </a:rPr>
              <a:t>31</a:t>
            </a:r>
            <a:r>
              <a:rPr lang="en-US" sz="1200" b="0" i="0" dirty="0">
                <a:solidFill>
                  <a:srgbClr val="1C1D1E"/>
                </a:solidFill>
                <a:effectLst/>
                <a:latin typeface="Georgia" panose="02040502050405020303" pitchFamily="18" charset="0"/>
              </a:rPr>
              <a:t>. Confusion matrix</a:t>
            </a:r>
          </a:p>
          <a:p>
            <a:pPr algn="ctr"/>
            <a:r>
              <a:rPr lang="en-US" sz="1200" dirty="0">
                <a:solidFill>
                  <a:srgbClr val="1C1D1E"/>
                </a:solidFill>
                <a:latin typeface="Georgia" panose="02040502050405020303" pitchFamily="18" charset="0"/>
              </a:rPr>
              <a:t>of best Train on BCDR, Test on CBIS-DDSM experiment</a:t>
            </a:r>
            <a:r>
              <a:rPr lang="en-US" sz="1200" b="0" i="0" dirty="0">
                <a:solidFill>
                  <a:srgbClr val="1C1D1E"/>
                </a:solidFill>
                <a:effectLst/>
                <a:latin typeface="Georgia" panose="02040502050405020303" pitchFamily="18" charset="0"/>
              </a:rPr>
              <a:t> </a:t>
            </a:r>
            <a:endParaRPr lang="es-ES" sz="1200" dirty="0">
              <a:latin typeface="Georgia" panose="02040502050405020303" pitchFamily="18" charset="0"/>
            </a:endParaRPr>
          </a:p>
        </p:txBody>
      </p:sp>
      <p:pic>
        <p:nvPicPr>
          <p:cNvPr id="45" name="Imagen 44" descr="Gráfico, Gráfico de líneas&#10;&#10;El contenido generado por IA puede ser incorrecto.">
            <a:extLst>
              <a:ext uri="{FF2B5EF4-FFF2-40B4-BE49-F238E27FC236}">
                <a16:creationId xmlns:a16="http://schemas.microsoft.com/office/drawing/2014/main" id="{8893803C-301C-1661-3A15-278DF0DD3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38" y="2826892"/>
            <a:ext cx="4455013" cy="3604055"/>
          </a:xfrm>
          <a:prstGeom prst="rect">
            <a:avLst/>
          </a:prstGeom>
        </p:spPr>
      </p:pic>
      <p:pic>
        <p:nvPicPr>
          <p:cNvPr id="43" name="Imagen 42" descr="Gráfico, Gráfico de rectángulos&#10;&#10;El contenido generado por IA puede ser incorrecto.">
            <a:extLst>
              <a:ext uri="{FF2B5EF4-FFF2-40B4-BE49-F238E27FC236}">
                <a16:creationId xmlns:a16="http://schemas.microsoft.com/office/drawing/2014/main" id="{8F898FC8-5C20-D259-B2FB-31CE55B64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805" y="2922926"/>
            <a:ext cx="4204833" cy="3513473"/>
          </a:xfrm>
          <a:prstGeom prst="rect">
            <a:avLst/>
          </a:prstGeom>
        </p:spPr>
      </p:pic>
      <p:sp>
        <p:nvSpPr>
          <p:cNvPr id="40" name="CuadroTexto 39">
            <a:extLst>
              <a:ext uri="{FF2B5EF4-FFF2-40B4-BE49-F238E27FC236}">
                <a16:creationId xmlns:a16="http://schemas.microsoft.com/office/drawing/2014/main" id="{1A349970-9C1A-6425-5067-B5AA86A4F34B}"/>
              </a:ext>
            </a:extLst>
          </p:cNvPr>
          <p:cNvSpPr txBox="1"/>
          <p:nvPr/>
        </p:nvSpPr>
        <p:spPr>
          <a:xfrm>
            <a:off x="9254116" y="4434865"/>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a:t>
            </a:r>
            <a:r>
              <a:rPr lang="en-US" sz="1200" dirty="0">
                <a:solidFill>
                  <a:srgbClr val="1C1D1E"/>
                </a:solidFill>
                <a:latin typeface="Georgia" panose="02040502050405020303" pitchFamily="18" charset="0"/>
              </a:rPr>
              <a:t>32</a:t>
            </a:r>
            <a:r>
              <a:rPr lang="en-US" sz="1200" b="0" i="0" dirty="0">
                <a:solidFill>
                  <a:srgbClr val="1C1D1E"/>
                </a:solidFill>
                <a:effectLst/>
                <a:latin typeface="Georgia" panose="02040502050405020303" pitchFamily="18" charset="0"/>
              </a:rPr>
              <a:t>. ROC </a:t>
            </a:r>
            <a:r>
              <a:rPr lang="en-US" sz="1200" dirty="0">
                <a:solidFill>
                  <a:srgbClr val="1C1D1E"/>
                </a:solidFill>
                <a:latin typeface="Georgia" panose="02040502050405020303" pitchFamily="18" charset="0"/>
              </a:rPr>
              <a:t>curve of best Train on BCDR, Test on CBIS-DDSM experiment</a:t>
            </a:r>
            <a:endParaRPr lang="es-ES" sz="1200" dirty="0">
              <a:latin typeface="Georgia" panose="02040502050405020303" pitchFamily="18" charset="0"/>
            </a:endParaRPr>
          </a:p>
        </p:txBody>
      </p:sp>
      <p:sp>
        <p:nvSpPr>
          <p:cNvPr id="4" name="Rectángulo 3">
            <a:extLst>
              <a:ext uri="{FF2B5EF4-FFF2-40B4-BE49-F238E27FC236}">
                <a16:creationId xmlns:a16="http://schemas.microsoft.com/office/drawing/2014/main" id="{68EF2CA5-3FB8-5A5B-7DB9-58A68CECC46F}"/>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01150BC2-048A-77F2-A7B8-DD968FB5907C}"/>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11486E84-D3A0-F65A-F1FC-E774E91CB49F}"/>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E52699F4-18FA-AB5C-484C-EC120F9C820E}"/>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C897633B-0C52-52B6-49E0-0CCB7F79D534}"/>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F7398821-F166-0319-7A5A-31FFE294DF94}"/>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F270A625-FA94-B7E8-43AE-7DBE463E9E8D}"/>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D94E57F5-B7D8-9EB2-69F7-D212F9DA9B5E}"/>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2815E769-887F-4C91-4C7A-AB126BDDA105}"/>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AE8D834A-A6B8-A6E5-A951-1E2A2D679769}"/>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AC76C1ED-3612-B20D-D015-216345AA6BCF}"/>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0A8A4BDF-1D35-5AF7-B48C-EC8D503D3EF9}"/>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677F7F50-18E2-CEC7-FC0A-C8C544A0FD65}"/>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DC145EF1-4EF9-DAE7-B26B-5B2AAA5EDE69}"/>
              </a:ext>
            </a:extLst>
          </p:cNvPr>
          <p:cNvSpPr/>
          <p:nvPr/>
        </p:nvSpPr>
        <p:spPr>
          <a:xfrm>
            <a:off x="7686108"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1F76899E-0F49-FF82-DC5B-E4B392E21792}"/>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808EDF52-431D-287C-7E76-5626BFA7CA08}"/>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96973C75-16CE-B86B-AD1E-ECE02555AE8B}"/>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B09EBE1B-342B-9296-E79A-F0D0BCF6B0F7}"/>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92D5AB5C-81E9-ABFB-113D-2FA071AA70E9}"/>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Cross-Domain Transfer </a:t>
            </a:r>
            <a:r>
              <a:rPr lang="en-US" sz="4000" dirty="0" err="1">
                <a:solidFill>
                  <a:schemeClr val="tx1"/>
                </a:solidFill>
              </a:rPr>
              <a:t>Resultsç</a:t>
            </a:r>
            <a:endParaRPr lang="en-US" sz="4000" dirty="0">
              <a:solidFill>
                <a:schemeClr val="tx1"/>
              </a:solidFill>
            </a:endParaRPr>
          </a:p>
        </p:txBody>
      </p:sp>
      <p:sp>
        <p:nvSpPr>
          <p:cNvPr id="2" name="Rectángulo: esquinas redondeadas 1">
            <a:extLst>
              <a:ext uri="{FF2B5EF4-FFF2-40B4-BE49-F238E27FC236}">
                <a16:creationId xmlns:a16="http://schemas.microsoft.com/office/drawing/2014/main" id="{95587EAD-EF74-5D7D-2527-7403BD6C3042}"/>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25/38</a:t>
            </a:r>
          </a:p>
        </p:txBody>
      </p:sp>
    </p:spTree>
    <p:extLst>
      <p:ext uri="{BB962C8B-B14F-4D97-AF65-F5344CB8AC3E}">
        <p14:creationId xmlns:p14="http://schemas.microsoft.com/office/powerpoint/2010/main" val="3746351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39477-EB00-7B13-CA9A-549D1046AD7B}"/>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D0EF9B92-C443-05D4-D894-CC1057492DB6}"/>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8486AD76-97DF-4125-9D1F-DF51562F0A58}"/>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A3CB9D79-ABB5-D137-5B4B-E688FCD138EB}"/>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628F5A59-AFA9-8987-4D29-CE1CCAD5874B}"/>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9F32F60B-9961-11F1-C322-2378190492B9}"/>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F2FCECE3-87C7-B449-82FB-B3D59163DEF9}"/>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EE6DD7C6-6C8E-AF80-32D8-C0B19BC3B3B7}"/>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9D6D2117-1A96-D38E-CEAF-16E8A8C00B93}"/>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C63C0C22-BEF8-11A7-AC6E-036B0859388B}"/>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2C66637-8A8E-78E1-0803-8D376083253B}"/>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516B5AE3-A3AD-4072-C6E9-331E7A1DA649}"/>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A5B72B96-E083-4AE4-25D0-D471D6DF48CB}"/>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C775B06C-E9C3-7D5C-D9C6-4E981E625BA8}"/>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02AB2B38-DCD2-0563-13A2-6F60B870895C}"/>
              </a:ext>
            </a:extLst>
          </p:cNvPr>
          <p:cNvSpPr/>
          <p:nvPr/>
        </p:nvSpPr>
        <p:spPr>
          <a:xfrm>
            <a:off x="7686108"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30FCBDDD-BAC4-BF70-50A2-42EA42E80028}"/>
              </a:ext>
            </a:extLst>
          </p:cNvPr>
          <p:cNvSpPr/>
          <p:nvPr/>
        </p:nvSpPr>
        <p:spPr>
          <a:xfrm>
            <a:off x="7890403"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2644E5F9-CC2F-EFB7-7420-242DD5C21E02}"/>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90D54A7E-C33B-687A-2E75-6F1F372CCB82}"/>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F07414FE-81E2-750D-1C8F-BE854B8D2F88}"/>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55D895C0-D980-52C3-2CB4-8BAC6618EB1B}"/>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Cross-Domain Transfer Results</a:t>
            </a:r>
          </a:p>
        </p:txBody>
      </p:sp>
      <p:pic>
        <p:nvPicPr>
          <p:cNvPr id="29" name="Imagen 28" descr="Imagen que contiene Texto&#10;&#10;El contenido generado por IA puede ser incorrecto.">
            <a:extLst>
              <a:ext uri="{FF2B5EF4-FFF2-40B4-BE49-F238E27FC236}">
                <a16:creationId xmlns:a16="http://schemas.microsoft.com/office/drawing/2014/main" id="{49E0A0AA-D4FC-FB86-FC17-0F2D8AB0C15B}"/>
              </a:ext>
            </a:extLst>
          </p:cNvPr>
          <p:cNvPicPr>
            <a:picLocks noChangeAspect="1"/>
          </p:cNvPicPr>
          <p:nvPr/>
        </p:nvPicPr>
        <p:blipFill>
          <a:blip r:embed="rId2">
            <a:extLst>
              <a:ext uri="{28A0092B-C50C-407E-A947-70E740481C1C}">
                <a14:useLocalDpi xmlns:a14="http://schemas.microsoft.com/office/drawing/2010/main" val="0"/>
              </a:ext>
            </a:extLst>
          </a:blip>
          <a:srcRect r="16487" b="65729"/>
          <a:stretch>
            <a:fillRect/>
          </a:stretch>
        </p:blipFill>
        <p:spPr>
          <a:xfrm>
            <a:off x="1800524" y="2795370"/>
            <a:ext cx="8590949" cy="2350267"/>
          </a:xfrm>
          <a:prstGeom prst="rect">
            <a:avLst/>
          </a:prstGeom>
        </p:spPr>
      </p:pic>
      <p:sp>
        <p:nvSpPr>
          <p:cNvPr id="30" name="CuadroTexto 29">
            <a:extLst>
              <a:ext uri="{FF2B5EF4-FFF2-40B4-BE49-F238E27FC236}">
                <a16:creationId xmlns:a16="http://schemas.microsoft.com/office/drawing/2014/main" id="{7DA9CEA7-5A2E-E772-28EC-B037CA0E2F96}"/>
              </a:ext>
            </a:extLst>
          </p:cNvPr>
          <p:cNvSpPr txBox="1"/>
          <p:nvPr/>
        </p:nvSpPr>
        <p:spPr>
          <a:xfrm>
            <a:off x="4689986" y="5252168"/>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33. Second Cross-Domain experiment: Train on BCDR and Test on CBIS-DDSM</a:t>
            </a:r>
            <a:endParaRPr lang="es-ES" sz="1200" dirty="0">
              <a:latin typeface="Georgia" panose="02040502050405020303" pitchFamily="18" charset="0"/>
            </a:endParaRPr>
          </a:p>
        </p:txBody>
      </p:sp>
      <p:sp>
        <p:nvSpPr>
          <p:cNvPr id="31" name="Rectángulo: esquinas redondeadas 30">
            <a:extLst>
              <a:ext uri="{FF2B5EF4-FFF2-40B4-BE49-F238E27FC236}">
                <a16:creationId xmlns:a16="http://schemas.microsoft.com/office/drawing/2014/main" id="{A90F6EB1-BA4E-71D0-970E-8FA894DDFC8F}"/>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26/38</a:t>
            </a:r>
          </a:p>
        </p:txBody>
      </p:sp>
    </p:spTree>
    <p:extLst>
      <p:ext uri="{BB962C8B-B14F-4D97-AF65-F5344CB8AC3E}">
        <p14:creationId xmlns:p14="http://schemas.microsoft.com/office/powerpoint/2010/main" val="4045943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E8E81-8E80-5F97-F68E-20FEFA224C2E}"/>
            </a:ext>
          </a:extLst>
        </p:cNvPr>
        <p:cNvGrpSpPr/>
        <p:nvPr/>
      </p:nvGrpSpPr>
      <p:grpSpPr>
        <a:xfrm>
          <a:off x="0" y="0"/>
          <a:ext cx="0" cy="0"/>
          <a:chOff x="0" y="0"/>
          <a:chExt cx="0" cy="0"/>
        </a:xfrm>
      </p:grpSpPr>
      <p:sp>
        <p:nvSpPr>
          <p:cNvPr id="38" name="CuadroTexto 37">
            <a:extLst>
              <a:ext uri="{FF2B5EF4-FFF2-40B4-BE49-F238E27FC236}">
                <a16:creationId xmlns:a16="http://schemas.microsoft.com/office/drawing/2014/main" id="{CE300C78-E81C-A439-CA93-1E8726CE1F9E}"/>
              </a:ext>
            </a:extLst>
          </p:cNvPr>
          <p:cNvSpPr txBox="1"/>
          <p:nvPr/>
        </p:nvSpPr>
        <p:spPr>
          <a:xfrm>
            <a:off x="125857" y="4433007"/>
            <a:ext cx="1563329" cy="1015663"/>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34. Confusion matrix</a:t>
            </a:r>
          </a:p>
          <a:p>
            <a:pPr algn="ctr"/>
            <a:r>
              <a:rPr lang="en-US" sz="1200" dirty="0">
                <a:solidFill>
                  <a:srgbClr val="1C1D1E"/>
                </a:solidFill>
                <a:latin typeface="Georgia" panose="02040502050405020303" pitchFamily="18" charset="0"/>
              </a:rPr>
              <a:t>of best Train on DDSM, Test on BCDR experiment</a:t>
            </a:r>
            <a:r>
              <a:rPr lang="en-US" sz="1200" b="0" i="0" dirty="0">
                <a:solidFill>
                  <a:srgbClr val="1C1D1E"/>
                </a:solidFill>
                <a:effectLst/>
                <a:latin typeface="Georgia" panose="02040502050405020303" pitchFamily="18" charset="0"/>
              </a:rPr>
              <a:t> </a:t>
            </a:r>
            <a:endParaRPr lang="es-ES" sz="1200" dirty="0">
              <a:latin typeface="Georgia" panose="02040502050405020303" pitchFamily="18" charset="0"/>
            </a:endParaRPr>
          </a:p>
        </p:txBody>
      </p:sp>
      <p:sp>
        <p:nvSpPr>
          <p:cNvPr id="4" name="Rectángulo 3">
            <a:extLst>
              <a:ext uri="{FF2B5EF4-FFF2-40B4-BE49-F238E27FC236}">
                <a16:creationId xmlns:a16="http://schemas.microsoft.com/office/drawing/2014/main" id="{45CFF09A-4BAB-4D5A-A022-F7A09FA6AC54}"/>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29540181-CD2C-F6A3-CEE0-6C057E973B4E}"/>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ECACA7B-8FF5-419C-8361-71735B179EF6}"/>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DD6788A5-AD54-2B70-D057-76706AD1B847}"/>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FDBCBACD-1F5F-3143-7D99-7ECEDAD3249E}"/>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7D42C726-48FC-77C4-82DF-0E1982368F17}"/>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F54CD3A4-C969-ACE0-D145-3D470C03F3AF}"/>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7A1217-F1AE-0313-44DB-FE08A70BC8D8}"/>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ABC3A267-2A8A-8E3C-D68C-5C4E644FE027}"/>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B8B619D-BF2E-12D0-9F54-D3465F0DF524}"/>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4B73DACC-CF76-BE48-7296-A4C64710E88C}"/>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1A2E069A-895C-DABF-7696-61A8122BC3E9}"/>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6E3B6050-36A6-89FE-C6F2-1E17123E5DA7}"/>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FE2169DE-33ED-B8D1-9F60-E2FCBBEDD9C9}"/>
              </a:ext>
            </a:extLst>
          </p:cNvPr>
          <p:cNvSpPr/>
          <p:nvPr/>
        </p:nvSpPr>
        <p:spPr>
          <a:xfrm>
            <a:off x="7686108"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CE713C3E-B144-098A-D28A-3EBDE9387FC2}"/>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C9B606FD-FE2F-6F89-FC9D-CDAD6774969B}"/>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AC8DA608-A630-DCEF-33D7-7F2E821C624B}"/>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7E26384A-4EE3-BD33-A268-498821D016E2}"/>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 name="Imagen 50" descr="Gráfico&#10;&#10;El contenido generado por IA puede ser incorrecto.">
            <a:extLst>
              <a:ext uri="{FF2B5EF4-FFF2-40B4-BE49-F238E27FC236}">
                <a16:creationId xmlns:a16="http://schemas.microsoft.com/office/drawing/2014/main" id="{1423AB53-2612-8CF9-34AF-C833D2628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133" y="2832344"/>
            <a:ext cx="4678341" cy="3604055"/>
          </a:xfrm>
          <a:prstGeom prst="rect">
            <a:avLst/>
          </a:prstGeom>
        </p:spPr>
      </p:pic>
      <p:sp>
        <p:nvSpPr>
          <p:cNvPr id="40" name="CuadroTexto 39">
            <a:extLst>
              <a:ext uri="{FF2B5EF4-FFF2-40B4-BE49-F238E27FC236}">
                <a16:creationId xmlns:a16="http://schemas.microsoft.com/office/drawing/2014/main" id="{6CC48A97-A697-9B12-06CA-329D97B7EE4C}"/>
              </a:ext>
            </a:extLst>
          </p:cNvPr>
          <p:cNvSpPr txBox="1"/>
          <p:nvPr/>
        </p:nvSpPr>
        <p:spPr>
          <a:xfrm>
            <a:off x="9254116" y="4434865"/>
            <a:ext cx="2812026" cy="461665"/>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35. ROC </a:t>
            </a:r>
            <a:r>
              <a:rPr lang="en-US" sz="1200" dirty="0">
                <a:solidFill>
                  <a:srgbClr val="1C1D1E"/>
                </a:solidFill>
                <a:latin typeface="Georgia" panose="02040502050405020303" pitchFamily="18" charset="0"/>
              </a:rPr>
              <a:t>curve of best Train on DDSM, Test on BCDR experiment</a:t>
            </a:r>
            <a:endParaRPr lang="es-ES" sz="1200" dirty="0">
              <a:latin typeface="Georgia" panose="02040502050405020303" pitchFamily="18" charset="0"/>
            </a:endParaRPr>
          </a:p>
        </p:txBody>
      </p:sp>
      <p:pic>
        <p:nvPicPr>
          <p:cNvPr id="49" name="Imagen 48" descr="Gráfico, Gráfico de rectángulos&#10;&#10;El contenido generado por IA puede ser incorrecto.">
            <a:extLst>
              <a:ext uri="{FF2B5EF4-FFF2-40B4-BE49-F238E27FC236}">
                <a16:creationId xmlns:a16="http://schemas.microsoft.com/office/drawing/2014/main" id="{C93930B4-AD75-1529-E344-9CA8B896C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738" y="2868310"/>
            <a:ext cx="4229308" cy="3604055"/>
          </a:xfrm>
          <a:prstGeom prst="rect">
            <a:avLst/>
          </a:prstGeom>
        </p:spPr>
      </p:pic>
      <p:sp>
        <p:nvSpPr>
          <p:cNvPr id="2" name="CuadroTexto 1">
            <a:extLst>
              <a:ext uri="{FF2B5EF4-FFF2-40B4-BE49-F238E27FC236}">
                <a16:creationId xmlns:a16="http://schemas.microsoft.com/office/drawing/2014/main" id="{568808C4-0D28-9E2E-1813-4141D688D3AC}"/>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Cross-Domain Transfer Results</a:t>
            </a:r>
          </a:p>
        </p:txBody>
      </p:sp>
      <p:sp>
        <p:nvSpPr>
          <p:cNvPr id="18" name="Rectángulo: esquinas redondeadas 17">
            <a:extLst>
              <a:ext uri="{FF2B5EF4-FFF2-40B4-BE49-F238E27FC236}">
                <a16:creationId xmlns:a16="http://schemas.microsoft.com/office/drawing/2014/main" id="{B9488F29-DD7A-E9BF-E6CE-F8B4727B09BD}"/>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27/38</a:t>
            </a:r>
          </a:p>
        </p:txBody>
      </p:sp>
    </p:spTree>
    <p:extLst>
      <p:ext uri="{BB962C8B-B14F-4D97-AF65-F5344CB8AC3E}">
        <p14:creationId xmlns:p14="http://schemas.microsoft.com/office/powerpoint/2010/main" val="1620926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902A4-2DBC-0AB7-2A4A-4C45A20CD5DC}"/>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9FB9F90A-75D9-E4B1-1E1E-CAE93E244F5B}"/>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E8A4943E-85ED-800F-B93A-CFBF6D8EF585}"/>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A07E0F6-72CE-D2F0-2C69-744A91C13BC5}"/>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06B73BCA-B3A1-8C40-D109-63D1479A1A3C}"/>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5F51E527-F804-28C8-7E1A-10B04EF85FEA}"/>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ABFDF7EF-3BB7-3A33-B1C1-909676E73081}"/>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5E3B09BC-0750-ACCE-493C-41258570BF81}"/>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B1B1C07A-BA28-598E-D948-1BB77848896C}"/>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A2ED83A3-278C-807B-32C4-2FA21041FDF1}"/>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7005792-A8C6-774B-5DD5-21B3BFBFABEA}"/>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20AA58B2-9885-B33A-D3DA-A9D833325990}"/>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3CD8F50D-852D-21B6-D1C5-008E5A0E4083}"/>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2F94431-7366-39AA-F9F7-CD90831E2500}"/>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181DCB24-44EB-A810-FB84-B248D344B229}"/>
              </a:ext>
            </a:extLst>
          </p:cNvPr>
          <p:cNvSpPr/>
          <p:nvPr/>
        </p:nvSpPr>
        <p:spPr>
          <a:xfrm>
            <a:off x="7686108"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7F3ECDFA-0174-5D0A-BAFF-CE77983DCD61}"/>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457A471E-75C5-C929-4ECE-0B3C6BC511B5}"/>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BAD3A5FD-BBF8-ACDB-30D7-573F657CD005}"/>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3A412783-7231-0200-0965-DF16681B2290}"/>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9C659DF1-3B5E-88F3-A191-4389B340E540}"/>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Cross-Domain Transfer Results</a:t>
            </a:r>
          </a:p>
        </p:txBody>
      </p:sp>
      <p:pic>
        <p:nvPicPr>
          <p:cNvPr id="27" name="Imagen 26" descr="Imagen que contiene Diagrama&#10;&#10;El contenido generado por IA puede ser incorrecto.">
            <a:extLst>
              <a:ext uri="{FF2B5EF4-FFF2-40B4-BE49-F238E27FC236}">
                <a16:creationId xmlns:a16="http://schemas.microsoft.com/office/drawing/2014/main" id="{710806EE-B9E4-FA76-C04B-93AF5BAFCC84}"/>
              </a:ext>
            </a:extLst>
          </p:cNvPr>
          <p:cNvPicPr>
            <a:picLocks noChangeAspect="1"/>
          </p:cNvPicPr>
          <p:nvPr/>
        </p:nvPicPr>
        <p:blipFill>
          <a:blip r:embed="rId2">
            <a:extLst>
              <a:ext uri="{28A0092B-C50C-407E-A947-70E740481C1C}">
                <a14:useLocalDpi xmlns:a14="http://schemas.microsoft.com/office/drawing/2010/main" val="0"/>
              </a:ext>
            </a:extLst>
          </a:blip>
          <a:srcRect b="70082"/>
          <a:stretch>
            <a:fillRect/>
          </a:stretch>
        </p:blipFill>
        <p:spPr>
          <a:xfrm>
            <a:off x="952499" y="2855550"/>
            <a:ext cx="10287000" cy="2051730"/>
          </a:xfrm>
          <a:prstGeom prst="rect">
            <a:avLst/>
          </a:prstGeom>
        </p:spPr>
      </p:pic>
      <p:pic>
        <p:nvPicPr>
          <p:cNvPr id="23" name="Imagen 22">
            <a:extLst>
              <a:ext uri="{FF2B5EF4-FFF2-40B4-BE49-F238E27FC236}">
                <a16:creationId xmlns:a16="http://schemas.microsoft.com/office/drawing/2014/main" id="{3CB39277-4E76-7028-62BA-83E4E356609D}"/>
              </a:ext>
            </a:extLst>
          </p:cNvPr>
          <p:cNvPicPr>
            <a:picLocks noChangeAspect="1"/>
          </p:cNvPicPr>
          <p:nvPr/>
        </p:nvPicPr>
        <p:blipFill>
          <a:blip r:embed="rId3"/>
          <a:stretch>
            <a:fillRect/>
          </a:stretch>
        </p:blipFill>
        <p:spPr>
          <a:xfrm>
            <a:off x="7943935" y="4637054"/>
            <a:ext cx="907807" cy="369607"/>
          </a:xfrm>
          <a:prstGeom prst="rect">
            <a:avLst/>
          </a:prstGeom>
        </p:spPr>
      </p:pic>
      <p:sp>
        <p:nvSpPr>
          <p:cNvPr id="24" name="CuadroTexto 23">
            <a:extLst>
              <a:ext uri="{FF2B5EF4-FFF2-40B4-BE49-F238E27FC236}">
                <a16:creationId xmlns:a16="http://schemas.microsoft.com/office/drawing/2014/main" id="{8CDCA862-9D34-D005-01BF-9F4E0A97351C}"/>
              </a:ext>
            </a:extLst>
          </p:cNvPr>
          <p:cNvSpPr txBox="1"/>
          <p:nvPr/>
        </p:nvSpPr>
        <p:spPr>
          <a:xfrm>
            <a:off x="4689986" y="5252168"/>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36. Third Cross-Domain experiment: Train on BCDR + 10% of CBIS-DDSM and Test on BCDR</a:t>
            </a:r>
            <a:endParaRPr lang="es-ES" sz="1200" dirty="0">
              <a:latin typeface="Georgia" panose="02040502050405020303" pitchFamily="18" charset="0"/>
            </a:endParaRPr>
          </a:p>
        </p:txBody>
      </p:sp>
      <p:sp>
        <p:nvSpPr>
          <p:cNvPr id="25" name="Rectángulo: esquinas redondeadas 24">
            <a:extLst>
              <a:ext uri="{FF2B5EF4-FFF2-40B4-BE49-F238E27FC236}">
                <a16:creationId xmlns:a16="http://schemas.microsoft.com/office/drawing/2014/main" id="{8D0884F9-2D5F-4BE0-5147-D1744E8D4081}"/>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28/38</a:t>
            </a:r>
          </a:p>
        </p:txBody>
      </p:sp>
    </p:spTree>
    <p:extLst>
      <p:ext uri="{BB962C8B-B14F-4D97-AF65-F5344CB8AC3E}">
        <p14:creationId xmlns:p14="http://schemas.microsoft.com/office/powerpoint/2010/main" val="1244621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3B43-52D0-C093-9CED-F4C011570FC0}"/>
            </a:ext>
          </a:extLst>
        </p:cNvPr>
        <p:cNvGrpSpPr/>
        <p:nvPr/>
      </p:nvGrpSpPr>
      <p:grpSpPr>
        <a:xfrm>
          <a:off x="0" y="0"/>
          <a:ext cx="0" cy="0"/>
          <a:chOff x="0" y="0"/>
          <a:chExt cx="0" cy="0"/>
        </a:xfrm>
      </p:grpSpPr>
      <p:sp>
        <p:nvSpPr>
          <p:cNvPr id="38" name="CuadroTexto 37">
            <a:extLst>
              <a:ext uri="{FF2B5EF4-FFF2-40B4-BE49-F238E27FC236}">
                <a16:creationId xmlns:a16="http://schemas.microsoft.com/office/drawing/2014/main" id="{4E2EC7AB-A1B9-DD4E-AD4A-68F557EB6974}"/>
              </a:ext>
            </a:extLst>
          </p:cNvPr>
          <p:cNvSpPr txBox="1"/>
          <p:nvPr/>
        </p:nvSpPr>
        <p:spPr>
          <a:xfrm>
            <a:off x="125857" y="4433007"/>
            <a:ext cx="1563329" cy="1384995"/>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38. Confusion matrix</a:t>
            </a:r>
          </a:p>
          <a:p>
            <a:pPr algn="ctr"/>
            <a:r>
              <a:rPr lang="en-US" sz="1200" dirty="0">
                <a:solidFill>
                  <a:srgbClr val="1C1D1E"/>
                </a:solidFill>
                <a:latin typeface="Georgia" panose="02040502050405020303" pitchFamily="18" charset="0"/>
              </a:rPr>
              <a:t>of best Train on BCDR + 10% DDSM, Test on CBIS-DDSM experiment</a:t>
            </a:r>
            <a:r>
              <a:rPr lang="en-US" sz="1200" b="0" i="0" dirty="0">
                <a:solidFill>
                  <a:srgbClr val="1C1D1E"/>
                </a:solidFill>
                <a:effectLst/>
                <a:latin typeface="Georgia" panose="02040502050405020303" pitchFamily="18" charset="0"/>
              </a:rPr>
              <a:t> </a:t>
            </a:r>
            <a:endParaRPr lang="es-ES" sz="1200" dirty="0">
              <a:latin typeface="Georgia" panose="02040502050405020303" pitchFamily="18" charset="0"/>
            </a:endParaRPr>
          </a:p>
        </p:txBody>
      </p:sp>
      <p:sp>
        <p:nvSpPr>
          <p:cNvPr id="4" name="Rectángulo 3">
            <a:extLst>
              <a:ext uri="{FF2B5EF4-FFF2-40B4-BE49-F238E27FC236}">
                <a16:creationId xmlns:a16="http://schemas.microsoft.com/office/drawing/2014/main" id="{D8E79EF7-A0AE-99B7-204C-6C513F4F7CC7}"/>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6F06E82B-DCEB-5434-F14F-57323718160F}"/>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DAB5D01F-45D3-F616-5118-4B9C1BC7B9FA}"/>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76A95033-10C6-4D66-BAD8-0255611869DC}"/>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E310C956-7E1F-1939-33A5-ABD484F5F231}"/>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84B20274-C82E-D6A4-0D89-707F3BB5BFF8}"/>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35A9691F-F029-49EF-B568-43468790C46A}"/>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89E0BDED-2407-FE60-E3C2-7374BC85C11E}"/>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2BBAA02-50A7-F42B-58FB-001D316395BD}"/>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D6CBCC7-C380-03EB-F8F1-FBF8DA06079C}"/>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85F9EF7E-AFF7-1E38-56AD-DBE7CBEFA303}"/>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887C76E4-98B0-0651-9569-F2CB248E4685}"/>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69E7ECE7-A279-6CD3-1907-D6C09C0B17E5}"/>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CD2DDE2E-71B6-8563-43A5-D1DED87C2583}"/>
              </a:ext>
            </a:extLst>
          </p:cNvPr>
          <p:cNvSpPr/>
          <p:nvPr/>
        </p:nvSpPr>
        <p:spPr>
          <a:xfrm>
            <a:off x="7686108"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36983FE5-0C95-A9F9-40E4-C1FFB7D6E670}"/>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6C82774A-9468-E011-7818-D4381D519A14}"/>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F08E3223-ACBF-7979-7B8F-8FF7490897E8}"/>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FBC54CEC-E737-D79F-9145-5399B0685280}"/>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67107FD2-5C54-DEA4-773A-4DE110DC1FC5}"/>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Cross-Domain Transfer Results</a:t>
            </a:r>
          </a:p>
        </p:txBody>
      </p:sp>
      <p:pic>
        <p:nvPicPr>
          <p:cNvPr id="55" name="Imagen 54" descr="Gráfico, Gráfico de rectángulos&#10;&#10;El contenido generado por IA puede ser incorrecto.">
            <a:extLst>
              <a:ext uri="{FF2B5EF4-FFF2-40B4-BE49-F238E27FC236}">
                <a16:creationId xmlns:a16="http://schemas.microsoft.com/office/drawing/2014/main" id="{4696DC42-B904-28D5-BD77-80EDD8DA5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821" y="2745029"/>
            <a:ext cx="4463420" cy="3691369"/>
          </a:xfrm>
          <a:prstGeom prst="rect">
            <a:avLst/>
          </a:prstGeom>
        </p:spPr>
      </p:pic>
      <p:pic>
        <p:nvPicPr>
          <p:cNvPr id="53" name="Imagen 52" descr="Gráfico, Gráfico de líneas&#10;&#10;El contenido generado por IA puede ser incorrecto.">
            <a:extLst>
              <a:ext uri="{FF2B5EF4-FFF2-40B4-BE49-F238E27FC236}">
                <a16:creationId xmlns:a16="http://schemas.microsoft.com/office/drawing/2014/main" id="{CF62258B-FF9E-F5C7-D287-DBD7104D2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796" y="2745028"/>
            <a:ext cx="4890935" cy="3691369"/>
          </a:xfrm>
          <a:prstGeom prst="rect">
            <a:avLst/>
          </a:prstGeom>
        </p:spPr>
      </p:pic>
      <p:sp>
        <p:nvSpPr>
          <p:cNvPr id="40" name="CuadroTexto 39">
            <a:extLst>
              <a:ext uri="{FF2B5EF4-FFF2-40B4-BE49-F238E27FC236}">
                <a16:creationId xmlns:a16="http://schemas.microsoft.com/office/drawing/2014/main" id="{9BDEBF2F-AB98-B904-77A9-6666476F8C1D}"/>
              </a:ext>
            </a:extLst>
          </p:cNvPr>
          <p:cNvSpPr txBox="1"/>
          <p:nvPr/>
        </p:nvSpPr>
        <p:spPr>
          <a:xfrm>
            <a:off x="9254116" y="4434865"/>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38. ROC </a:t>
            </a:r>
            <a:r>
              <a:rPr lang="en-US" sz="1200" dirty="0">
                <a:solidFill>
                  <a:srgbClr val="1C1D1E"/>
                </a:solidFill>
                <a:latin typeface="Georgia" panose="02040502050405020303" pitchFamily="18" charset="0"/>
              </a:rPr>
              <a:t>curve of best Train on BCDR + 10% DDSM, Test on CBIS-DDSM experiment</a:t>
            </a:r>
            <a:endParaRPr lang="es-ES" sz="1200" dirty="0">
              <a:latin typeface="Georgia" panose="02040502050405020303" pitchFamily="18" charset="0"/>
            </a:endParaRPr>
          </a:p>
        </p:txBody>
      </p:sp>
      <p:sp>
        <p:nvSpPr>
          <p:cNvPr id="2" name="Rectángulo: esquinas redondeadas 1">
            <a:extLst>
              <a:ext uri="{FF2B5EF4-FFF2-40B4-BE49-F238E27FC236}">
                <a16:creationId xmlns:a16="http://schemas.microsoft.com/office/drawing/2014/main" id="{2F36C2E0-F096-DF78-42A5-809CF8EB6ED7}"/>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29/38</a:t>
            </a:r>
          </a:p>
        </p:txBody>
      </p:sp>
    </p:spTree>
    <p:extLst>
      <p:ext uri="{BB962C8B-B14F-4D97-AF65-F5344CB8AC3E}">
        <p14:creationId xmlns:p14="http://schemas.microsoft.com/office/powerpoint/2010/main" val="338043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ACB33-94C5-4ED1-24E2-3A60DC7B56CA}"/>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9F7593A-451E-197C-0E59-516FA67D1695}"/>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79E08E60-C816-A5CF-DD92-4E49866A5A5D}"/>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A676567B-D9FE-FF3A-1348-CB6A9C09AB60}"/>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FB8A517C-D752-2A88-7077-488BB9D703D5}"/>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EE40C049-EA20-323A-F5E3-919697C6321C}"/>
              </a:ext>
            </a:extLst>
          </p:cNvPr>
          <p:cNvSpPr/>
          <p:nvPr/>
        </p:nvSpPr>
        <p:spPr>
          <a:xfrm>
            <a:off x="2190952"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A6AEA7FF-6902-B57B-1E66-27AE50598D75}"/>
              </a:ext>
            </a:extLst>
          </p:cNvPr>
          <p:cNvSpPr/>
          <p:nvPr/>
        </p:nvSpPr>
        <p:spPr>
          <a:xfrm>
            <a:off x="239524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94F91297-6E90-FEAF-632B-1D4708030A01}"/>
              </a:ext>
            </a:extLst>
          </p:cNvPr>
          <p:cNvSpPr/>
          <p:nvPr/>
        </p:nvSpPr>
        <p:spPr>
          <a:xfrm>
            <a:off x="2599542"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D7F515E9-6E51-A626-44E9-A520261E3C4E}"/>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5355F30-22EF-19FE-4985-A6175176740B}"/>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1D13A0D7-9907-B911-8717-7935D8C30703}"/>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C5319302-9A09-6151-8A21-6CF7472D63D1}"/>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AF9FD4DA-EAB4-DAB8-62DC-5C4A2C145736}"/>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0CDB0D2-8D91-210E-2323-5956727815FB}"/>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8DDD7D44-E00B-C306-FAEA-762343511DB5}"/>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ABD4D5AF-2843-48FA-38D2-7A9E7C9B7E73}"/>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ABF96F35-2469-3781-A7A1-3EB7809F4CB6}"/>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A9B291A5-6AA6-CE87-CF9D-B57AA0470C02}"/>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4416B895-2DBB-5407-5586-AD3732C0DD9F}"/>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D86F2281-B087-DBE8-0EFD-5AD27B419B62}"/>
              </a:ext>
            </a:extLst>
          </p:cNvPr>
          <p:cNvSpPr txBox="1"/>
          <p:nvPr/>
        </p:nvSpPr>
        <p:spPr>
          <a:xfrm>
            <a:off x="2932471" y="2369875"/>
            <a:ext cx="6331974" cy="2308324"/>
          </a:xfrm>
          <a:prstGeom prst="rect">
            <a:avLst/>
          </a:prstGeom>
          <a:noFill/>
        </p:spPr>
        <p:txBody>
          <a:bodyPr wrap="square">
            <a:spAutoFit/>
          </a:bodyPr>
          <a:lstStyle/>
          <a:p>
            <a:r>
              <a:rPr lang="en-US" b="0" i="0" dirty="0">
                <a:solidFill>
                  <a:srgbClr val="53565A"/>
                </a:solidFill>
                <a:effectLst/>
                <a:latin typeface="Georgia" panose="02040502050405020303" pitchFamily="18" charset="0"/>
              </a:rPr>
              <a:t>“We are really making a lot of progress in research, and treatment is very different today than it was even 10 years ago. It’s hard to predict where it will be 10 years from now, but I think breast cancer is going to be one of the first cancers where we’re going to be able to say that we’ve virtually eliminated mortality.”</a:t>
            </a:r>
          </a:p>
          <a:p>
            <a:br>
              <a:rPr lang="en-US" dirty="0"/>
            </a:br>
            <a:r>
              <a:rPr lang="en-US" b="0" i="0" dirty="0">
                <a:solidFill>
                  <a:srgbClr val="53565A"/>
                </a:solidFill>
                <a:effectLst/>
                <a:latin typeface="Georgia" panose="02040502050405020303" pitchFamily="18" charset="0"/>
              </a:rPr>
              <a:t>—BCRF investigator </a:t>
            </a:r>
            <a:r>
              <a:rPr lang="en-US" b="0" i="0" dirty="0">
                <a:solidFill>
                  <a:srgbClr val="D0006F"/>
                </a:solidFill>
                <a:effectLst/>
                <a:latin typeface="Georgia" panose="02040502050405020303" pitchFamily="18" charset="0"/>
              </a:rPr>
              <a:t>Dr. Eric Winer</a:t>
            </a:r>
            <a:endParaRPr lang="es-ES" dirty="0"/>
          </a:p>
        </p:txBody>
      </p:sp>
      <p:sp>
        <p:nvSpPr>
          <p:cNvPr id="23" name="Rectángulo: esquinas redondeadas 22">
            <a:extLst>
              <a:ext uri="{FF2B5EF4-FFF2-40B4-BE49-F238E27FC236}">
                <a16:creationId xmlns:a16="http://schemas.microsoft.com/office/drawing/2014/main" id="{CFAA0CBD-5759-BC6E-5C48-F18F82FBA5C1}"/>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3/38</a:t>
            </a:r>
          </a:p>
        </p:txBody>
      </p:sp>
    </p:spTree>
    <p:extLst>
      <p:ext uri="{BB962C8B-B14F-4D97-AF65-F5344CB8AC3E}">
        <p14:creationId xmlns:p14="http://schemas.microsoft.com/office/powerpoint/2010/main" val="3893913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74BDA-63F7-CB83-FD1D-7EDA86EF9326}"/>
            </a:ext>
          </a:extLst>
        </p:cNvPr>
        <p:cNvGrpSpPr/>
        <p:nvPr/>
      </p:nvGrpSpPr>
      <p:grpSpPr>
        <a:xfrm>
          <a:off x="0" y="0"/>
          <a:ext cx="0" cy="0"/>
          <a:chOff x="0" y="0"/>
          <a:chExt cx="0" cy="0"/>
        </a:xfrm>
      </p:grpSpPr>
      <p:pic>
        <p:nvPicPr>
          <p:cNvPr id="41" name="Imagen 40">
            <a:extLst>
              <a:ext uri="{FF2B5EF4-FFF2-40B4-BE49-F238E27FC236}">
                <a16:creationId xmlns:a16="http://schemas.microsoft.com/office/drawing/2014/main" id="{8BBB5C2C-8FD8-E476-879A-E77E0C445D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38401" y="2069441"/>
            <a:ext cx="7315833" cy="4389500"/>
          </a:xfrm>
          <a:prstGeom prst="rect">
            <a:avLst/>
          </a:prstGeom>
        </p:spPr>
      </p:pic>
      <p:pic>
        <p:nvPicPr>
          <p:cNvPr id="57" name="Imagen 56" descr="Diagrama&#10;&#10;El contenido generado por IA puede ser incorrecto.">
            <a:extLst>
              <a:ext uri="{FF2B5EF4-FFF2-40B4-BE49-F238E27FC236}">
                <a16:creationId xmlns:a16="http://schemas.microsoft.com/office/drawing/2014/main" id="{1B858582-601B-E207-3364-06E21A86968F}"/>
              </a:ext>
            </a:extLst>
          </p:cNvPr>
          <p:cNvPicPr>
            <a:picLocks noChangeAspect="1"/>
          </p:cNvPicPr>
          <p:nvPr/>
        </p:nvPicPr>
        <p:blipFill>
          <a:blip r:embed="rId3">
            <a:extLst>
              <a:ext uri="{28A0092B-C50C-407E-A947-70E740481C1C}">
                <a14:useLocalDpi xmlns:a14="http://schemas.microsoft.com/office/drawing/2010/main" val="0"/>
              </a:ext>
            </a:extLst>
          </a:blip>
          <a:srcRect r="18220" b="65972"/>
          <a:stretch>
            <a:fillRect/>
          </a:stretch>
        </p:blipFill>
        <p:spPr>
          <a:xfrm>
            <a:off x="4770120" y="2496223"/>
            <a:ext cx="2534484" cy="703045"/>
          </a:xfrm>
          <a:prstGeom prst="rect">
            <a:avLst/>
          </a:prstGeom>
        </p:spPr>
      </p:pic>
      <p:pic>
        <p:nvPicPr>
          <p:cNvPr id="40" name="Imagen 39">
            <a:extLst>
              <a:ext uri="{FF2B5EF4-FFF2-40B4-BE49-F238E27FC236}">
                <a16:creationId xmlns:a16="http://schemas.microsoft.com/office/drawing/2014/main" id="{D0AB5DC6-39D3-7C86-4C0D-A9EA70104B23}"/>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2438399" y="2073436"/>
            <a:ext cx="7315200" cy="4389120"/>
          </a:xfrm>
          <a:prstGeom prst="rect">
            <a:avLst/>
          </a:prstGeom>
        </p:spPr>
      </p:pic>
      <p:pic>
        <p:nvPicPr>
          <p:cNvPr id="51" name="Imagen 50">
            <a:extLst>
              <a:ext uri="{FF2B5EF4-FFF2-40B4-BE49-F238E27FC236}">
                <a16:creationId xmlns:a16="http://schemas.microsoft.com/office/drawing/2014/main" id="{5D398DAC-959E-DAA7-066A-703FC7770F53}"/>
              </a:ext>
            </a:extLst>
          </p:cNvPr>
          <p:cNvPicPr>
            <a:picLocks noChangeAspect="1"/>
          </p:cNvPicPr>
          <p:nvPr/>
        </p:nvPicPr>
        <p:blipFill>
          <a:blip r:embed="rId5"/>
          <a:srcRect r="18744" b="56293"/>
          <a:stretch>
            <a:fillRect/>
          </a:stretch>
        </p:blipFill>
        <p:spPr>
          <a:xfrm>
            <a:off x="6746699" y="4956023"/>
            <a:ext cx="2844102" cy="1019891"/>
          </a:xfrm>
          <a:prstGeom prst="rect">
            <a:avLst/>
          </a:prstGeom>
        </p:spPr>
      </p:pic>
      <p:pic>
        <p:nvPicPr>
          <p:cNvPr id="55" name="Imagen 54">
            <a:extLst>
              <a:ext uri="{FF2B5EF4-FFF2-40B4-BE49-F238E27FC236}">
                <a16:creationId xmlns:a16="http://schemas.microsoft.com/office/drawing/2014/main" id="{CC00D426-81C6-D498-8957-269BC40F6AB0}"/>
              </a:ext>
            </a:extLst>
          </p:cNvPr>
          <p:cNvPicPr>
            <a:picLocks noChangeAspect="1"/>
          </p:cNvPicPr>
          <p:nvPr/>
        </p:nvPicPr>
        <p:blipFill>
          <a:blip r:embed="rId6"/>
          <a:srcRect l="14543" t="5965" r="19350"/>
          <a:stretch>
            <a:fillRect/>
          </a:stretch>
        </p:blipFill>
        <p:spPr>
          <a:xfrm>
            <a:off x="7572922" y="5734050"/>
            <a:ext cx="220250" cy="106088"/>
          </a:xfrm>
          <a:prstGeom prst="rect">
            <a:avLst/>
          </a:prstGeom>
        </p:spPr>
      </p:pic>
      <p:pic>
        <p:nvPicPr>
          <p:cNvPr id="37" name="Imagen 36">
            <a:extLst>
              <a:ext uri="{FF2B5EF4-FFF2-40B4-BE49-F238E27FC236}">
                <a16:creationId xmlns:a16="http://schemas.microsoft.com/office/drawing/2014/main" id="{3F294E6C-721A-56FF-47CB-A17821C879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38399" y="2077431"/>
            <a:ext cx="7315200" cy="4389120"/>
          </a:xfrm>
          <a:prstGeom prst="rect">
            <a:avLst/>
          </a:prstGeom>
        </p:spPr>
      </p:pic>
      <p:pic>
        <p:nvPicPr>
          <p:cNvPr id="46" name="Imagen 45" descr="Diagrama&#10;&#10;El contenido generado por IA puede ser incorrecto.">
            <a:extLst>
              <a:ext uri="{FF2B5EF4-FFF2-40B4-BE49-F238E27FC236}">
                <a16:creationId xmlns:a16="http://schemas.microsoft.com/office/drawing/2014/main" id="{8029158D-F01C-335A-A132-DA9F1E2F5DF6}"/>
              </a:ext>
            </a:extLst>
          </p:cNvPr>
          <p:cNvPicPr>
            <a:picLocks noChangeAspect="1"/>
          </p:cNvPicPr>
          <p:nvPr/>
        </p:nvPicPr>
        <p:blipFill>
          <a:blip r:embed="rId8">
            <a:extLst>
              <a:ext uri="{28A0092B-C50C-407E-A947-70E740481C1C}">
                <a14:useLocalDpi xmlns:a14="http://schemas.microsoft.com/office/drawing/2010/main" val="0"/>
              </a:ext>
            </a:extLst>
          </a:blip>
          <a:srcRect r="18220" b="55311"/>
          <a:stretch>
            <a:fillRect/>
          </a:stretch>
        </p:blipFill>
        <p:spPr>
          <a:xfrm>
            <a:off x="3760018" y="3431949"/>
            <a:ext cx="3926090" cy="1430270"/>
          </a:xfrm>
          <a:prstGeom prst="rect">
            <a:avLst/>
          </a:prstGeom>
        </p:spPr>
      </p:pic>
      <p:sp>
        <p:nvSpPr>
          <p:cNvPr id="47" name="Rectángulo: esquinas redondeadas 46">
            <a:extLst>
              <a:ext uri="{FF2B5EF4-FFF2-40B4-BE49-F238E27FC236}">
                <a16:creationId xmlns:a16="http://schemas.microsoft.com/office/drawing/2014/main" id="{490D7505-16A7-8E03-17B7-0960F35FC894}"/>
              </a:ext>
            </a:extLst>
          </p:cNvPr>
          <p:cNvSpPr/>
          <p:nvPr/>
        </p:nvSpPr>
        <p:spPr>
          <a:xfrm>
            <a:off x="4865352" y="4611364"/>
            <a:ext cx="766383" cy="4588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000" dirty="0">
              <a:solidFill>
                <a:schemeClr val="tx1"/>
              </a:solidFill>
            </a:endParaRPr>
          </a:p>
          <a:p>
            <a:pPr algn="ctr"/>
            <a:endParaRPr lang="es-ES" sz="1000" dirty="0">
              <a:solidFill>
                <a:schemeClr val="tx1"/>
              </a:solidFill>
            </a:endParaRPr>
          </a:p>
          <a:p>
            <a:pPr algn="ctr"/>
            <a:r>
              <a:rPr lang="es-ES" sz="1000" dirty="0">
                <a:solidFill>
                  <a:schemeClr val="tx1"/>
                </a:solidFill>
              </a:rPr>
              <a:t>10%</a:t>
            </a:r>
          </a:p>
          <a:p>
            <a:pPr algn="ctr"/>
            <a:endParaRPr lang="es-ES" sz="1000" dirty="0">
              <a:solidFill>
                <a:schemeClr val="tx1"/>
              </a:solidFill>
            </a:endParaRPr>
          </a:p>
        </p:txBody>
      </p:sp>
      <p:pic>
        <p:nvPicPr>
          <p:cNvPr id="65" name="Imagen 64">
            <a:extLst>
              <a:ext uri="{FF2B5EF4-FFF2-40B4-BE49-F238E27FC236}">
                <a16:creationId xmlns:a16="http://schemas.microsoft.com/office/drawing/2014/main" id="{2EB83B02-9403-BB35-3151-AE34374F7540}"/>
              </a:ext>
            </a:extLst>
          </p:cNvPr>
          <p:cNvPicPr>
            <a:picLocks noChangeAspect="1"/>
          </p:cNvPicPr>
          <p:nvPr/>
        </p:nvPicPr>
        <p:blipFill>
          <a:blip r:embed="rId9"/>
          <a:stretch>
            <a:fillRect/>
          </a:stretch>
        </p:blipFill>
        <p:spPr>
          <a:xfrm>
            <a:off x="3903446" y="3392880"/>
            <a:ext cx="806104" cy="795259"/>
          </a:xfrm>
          <a:prstGeom prst="rect">
            <a:avLst/>
          </a:prstGeom>
        </p:spPr>
      </p:pic>
      <p:pic>
        <p:nvPicPr>
          <p:cNvPr id="33" name="Imagen 32">
            <a:extLst>
              <a:ext uri="{FF2B5EF4-FFF2-40B4-BE49-F238E27FC236}">
                <a16:creationId xmlns:a16="http://schemas.microsoft.com/office/drawing/2014/main" id="{3C06390F-9B31-74CD-E032-3DA1320DAE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38399" y="2085421"/>
            <a:ext cx="7315200" cy="4389120"/>
          </a:xfrm>
          <a:prstGeom prst="rect">
            <a:avLst/>
          </a:prstGeom>
        </p:spPr>
      </p:pic>
      <p:pic>
        <p:nvPicPr>
          <p:cNvPr id="32" name="Imagen 31">
            <a:extLst>
              <a:ext uri="{FF2B5EF4-FFF2-40B4-BE49-F238E27FC236}">
                <a16:creationId xmlns:a16="http://schemas.microsoft.com/office/drawing/2014/main" id="{CD51A2CF-B24E-756D-5640-47FFDB8835E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438399" y="2077431"/>
            <a:ext cx="7315200" cy="4389120"/>
          </a:xfrm>
          <a:prstGeom prst="rect">
            <a:avLst/>
          </a:prstGeom>
        </p:spPr>
      </p:pic>
      <p:pic>
        <p:nvPicPr>
          <p:cNvPr id="43" name="Imagen 42" descr="Diagrama&#10;&#10;El contenido generado por IA puede ser incorrecto.">
            <a:extLst>
              <a:ext uri="{FF2B5EF4-FFF2-40B4-BE49-F238E27FC236}">
                <a16:creationId xmlns:a16="http://schemas.microsoft.com/office/drawing/2014/main" id="{537EB248-2C6C-FCED-33E9-2DD45A792A50}"/>
              </a:ext>
            </a:extLst>
          </p:cNvPr>
          <p:cNvPicPr>
            <a:picLocks noChangeAspect="1"/>
          </p:cNvPicPr>
          <p:nvPr/>
        </p:nvPicPr>
        <p:blipFill>
          <a:blip r:embed="rId8">
            <a:extLst>
              <a:ext uri="{28A0092B-C50C-407E-A947-70E740481C1C}">
                <a14:useLocalDpi xmlns:a14="http://schemas.microsoft.com/office/drawing/2010/main" val="0"/>
              </a:ext>
            </a:extLst>
          </a:blip>
          <a:srcRect r="18220" b="55311"/>
          <a:stretch>
            <a:fillRect/>
          </a:stretch>
        </p:blipFill>
        <p:spPr>
          <a:xfrm>
            <a:off x="3360584" y="4192803"/>
            <a:ext cx="3926090" cy="1430270"/>
          </a:xfrm>
          <a:prstGeom prst="rect">
            <a:avLst/>
          </a:prstGeom>
        </p:spPr>
      </p:pic>
      <p:sp>
        <p:nvSpPr>
          <p:cNvPr id="44" name="Rectángulo: esquinas redondeadas 43">
            <a:extLst>
              <a:ext uri="{FF2B5EF4-FFF2-40B4-BE49-F238E27FC236}">
                <a16:creationId xmlns:a16="http://schemas.microsoft.com/office/drawing/2014/main" id="{1AE0D612-02F9-CBF7-DC2E-329AED9F08B4}"/>
              </a:ext>
            </a:extLst>
          </p:cNvPr>
          <p:cNvSpPr/>
          <p:nvPr/>
        </p:nvSpPr>
        <p:spPr>
          <a:xfrm>
            <a:off x="4460015" y="5352676"/>
            <a:ext cx="766383" cy="4588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000" dirty="0">
              <a:solidFill>
                <a:schemeClr val="tx1"/>
              </a:solidFill>
            </a:endParaRPr>
          </a:p>
          <a:p>
            <a:pPr algn="ctr"/>
            <a:endParaRPr lang="es-ES" sz="1000" dirty="0">
              <a:solidFill>
                <a:schemeClr val="tx1"/>
              </a:solidFill>
            </a:endParaRPr>
          </a:p>
          <a:p>
            <a:pPr algn="ctr"/>
            <a:r>
              <a:rPr lang="es-ES" sz="1000" dirty="0">
                <a:solidFill>
                  <a:schemeClr val="tx1"/>
                </a:solidFill>
              </a:rPr>
              <a:t>5%</a:t>
            </a:r>
          </a:p>
          <a:p>
            <a:pPr algn="ctr"/>
            <a:endParaRPr lang="es-ES" sz="1000" dirty="0">
              <a:solidFill>
                <a:schemeClr val="tx1"/>
              </a:solidFill>
            </a:endParaRPr>
          </a:p>
        </p:txBody>
      </p:sp>
      <p:pic>
        <p:nvPicPr>
          <p:cNvPr id="63" name="Imagen 62">
            <a:extLst>
              <a:ext uri="{FF2B5EF4-FFF2-40B4-BE49-F238E27FC236}">
                <a16:creationId xmlns:a16="http://schemas.microsoft.com/office/drawing/2014/main" id="{E2B5ACF7-8EEC-D148-587E-78DD58BE00B3}"/>
              </a:ext>
            </a:extLst>
          </p:cNvPr>
          <p:cNvPicPr>
            <a:picLocks noChangeAspect="1"/>
          </p:cNvPicPr>
          <p:nvPr/>
        </p:nvPicPr>
        <p:blipFill>
          <a:blip r:embed="rId9"/>
          <a:stretch>
            <a:fillRect/>
          </a:stretch>
        </p:blipFill>
        <p:spPr>
          <a:xfrm>
            <a:off x="3587898" y="4289026"/>
            <a:ext cx="650011" cy="641266"/>
          </a:xfrm>
          <a:prstGeom prst="rect">
            <a:avLst/>
          </a:prstGeom>
        </p:spPr>
      </p:pic>
      <p:sp>
        <p:nvSpPr>
          <p:cNvPr id="4" name="Rectángulo 3">
            <a:extLst>
              <a:ext uri="{FF2B5EF4-FFF2-40B4-BE49-F238E27FC236}">
                <a16:creationId xmlns:a16="http://schemas.microsoft.com/office/drawing/2014/main" id="{24CBB20F-3957-1DE7-5A5F-690ECAF89B75}"/>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8347B98F-1E4E-90BD-A633-21D718EF2275}"/>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AD57ADBA-1D42-7C91-DBEB-E889F34AFB50}"/>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25BA49AD-D78B-C5FB-92CA-4AF35E41ED69}"/>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91EEA36A-18AE-7228-F67F-F3D0FF31D2B1}"/>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9D8DC8F-10C5-EE88-BF71-B305B6D5453B}"/>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BD79C46F-2B8D-6F96-77AF-6F044A20087E}"/>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E95FEDE4-6F9E-0C4E-AD68-0009826CDF07}"/>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DD98BE2E-1B14-A415-CAE9-8E8277B993CE}"/>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9CE950C6-E33E-E948-2F8E-954224ADE28A}"/>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5A2EC83F-8D35-BDFF-04A4-D49589152392}"/>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F364B6DD-5A02-4D55-D0A6-A1871175E0F7}"/>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D0EA0D0B-CF57-F060-A39C-176468B50D96}"/>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6DB49361-945D-E702-2446-12EC45BB98C2}"/>
              </a:ext>
            </a:extLst>
          </p:cNvPr>
          <p:cNvSpPr/>
          <p:nvPr/>
        </p:nvSpPr>
        <p:spPr>
          <a:xfrm>
            <a:off x="7686108"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C76F42BF-49CA-C78D-FFD3-1D6A9CF89111}"/>
              </a:ext>
            </a:extLst>
          </p:cNvPr>
          <p:cNvSpPr/>
          <p:nvPr/>
        </p:nvSpPr>
        <p:spPr>
          <a:xfrm>
            <a:off x="7890403"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3196D542-AF0E-A7FA-B5DE-EB0D20396DDA}"/>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12FBF451-1035-2502-F97A-FF651B77483F}"/>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79039BF9-6EB0-6D7F-E00E-E8B70E8B67C2}"/>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8BE04055-6D97-26B0-2C7D-0D00D0C82436}"/>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Transfer Learning: Fine-tuning Curves</a:t>
            </a:r>
          </a:p>
        </p:txBody>
      </p:sp>
      <p:sp>
        <p:nvSpPr>
          <p:cNvPr id="60" name="CuadroTexto 59">
            <a:extLst>
              <a:ext uri="{FF2B5EF4-FFF2-40B4-BE49-F238E27FC236}">
                <a16:creationId xmlns:a16="http://schemas.microsoft.com/office/drawing/2014/main" id="{76EDB488-0FB8-5368-1228-017E4CEB0CF5}"/>
              </a:ext>
            </a:extLst>
          </p:cNvPr>
          <p:cNvSpPr txBox="1"/>
          <p:nvPr/>
        </p:nvSpPr>
        <p:spPr>
          <a:xfrm>
            <a:off x="9162676" y="5735508"/>
            <a:ext cx="2812026" cy="461665"/>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39. Fine tunning with different percentages explanation</a:t>
            </a:r>
            <a:endParaRPr lang="es-ES" sz="1200" dirty="0">
              <a:latin typeface="Georgia" panose="02040502050405020303" pitchFamily="18" charset="0"/>
            </a:endParaRPr>
          </a:p>
        </p:txBody>
      </p:sp>
      <p:sp>
        <p:nvSpPr>
          <p:cNvPr id="66" name="Rectángulo: esquinas redondeadas 65">
            <a:extLst>
              <a:ext uri="{FF2B5EF4-FFF2-40B4-BE49-F238E27FC236}">
                <a16:creationId xmlns:a16="http://schemas.microsoft.com/office/drawing/2014/main" id="{907889DF-7508-306C-8B67-2A4289915D95}"/>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30/38</a:t>
            </a:r>
          </a:p>
        </p:txBody>
      </p:sp>
    </p:spTree>
    <p:extLst>
      <p:ext uri="{BB962C8B-B14F-4D97-AF65-F5344CB8AC3E}">
        <p14:creationId xmlns:p14="http://schemas.microsoft.com/office/powerpoint/2010/main" val="100944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3"/>
                                        </p:tgtEl>
                                      </p:cBhvr>
                                    </p:animEffect>
                                    <p:set>
                                      <p:cBhvr>
                                        <p:cTn id="13" dur="1" fill="hold">
                                          <p:stCondLst>
                                            <p:cond delay="499"/>
                                          </p:stCondLst>
                                        </p:cTn>
                                        <p:tgtEl>
                                          <p:spTgt spid="6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4"/>
                                        </p:tgtEl>
                                      </p:cBhvr>
                                    </p:animEffect>
                                    <p:set>
                                      <p:cBhvr>
                                        <p:cTn id="16" dur="1" fill="hold">
                                          <p:stCondLst>
                                            <p:cond delay="499"/>
                                          </p:stCondLst>
                                        </p:cTn>
                                        <p:tgtEl>
                                          <p:spTgt spid="4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3"/>
                                        </p:tgtEl>
                                      </p:cBhvr>
                                    </p:animEffect>
                                    <p:set>
                                      <p:cBhvr>
                                        <p:cTn id="21" dur="1" fill="hold">
                                          <p:stCondLst>
                                            <p:cond delay="499"/>
                                          </p:stCondLst>
                                        </p:cTn>
                                        <p:tgtEl>
                                          <p:spTgt spid="3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7"/>
                                        </p:tgtEl>
                                      </p:cBhvr>
                                    </p:animEffect>
                                    <p:set>
                                      <p:cBhvr>
                                        <p:cTn id="26" dur="1" fill="hold">
                                          <p:stCondLst>
                                            <p:cond delay="499"/>
                                          </p:stCondLst>
                                        </p:cTn>
                                        <p:tgtEl>
                                          <p:spTgt spid="3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6"/>
                                        </p:tgtEl>
                                      </p:cBhvr>
                                    </p:animEffect>
                                    <p:set>
                                      <p:cBhvr>
                                        <p:cTn id="29" dur="1" fill="hold">
                                          <p:stCondLst>
                                            <p:cond delay="499"/>
                                          </p:stCondLst>
                                        </p:cTn>
                                        <p:tgtEl>
                                          <p:spTgt spid="4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47"/>
                                        </p:tgtEl>
                                      </p:cBhvr>
                                    </p:animEffect>
                                    <p:set>
                                      <p:cBhvr>
                                        <p:cTn id="32" dur="1" fill="hold">
                                          <p:stCondLst>
                                            <p:cond delay="499"/>
                                          </p:stCondLst>
                                        </p:cTn>
                                        <p:tgtEl>
                                          <p:spTgt spid="4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65"/>
                                        </p:tgtEl>
                                      </p:cBhvr>
                                    </p:animEffect>
                                    <p:set>
                                      <p:cBhvr>
                                        <p:cTn id="35" dur="1" fill="hold">
                                          <p:stCondLst>
                                            <p:cond delay="499"/>
                                          </p:stCondLst>
                                        </p:cTn>
                                        <p:tgtEl>
                                          <p:spTgt spid="6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1"/>
                                        </p:tgtEl>
                                      </p:cBhvr>
                                    </p:animEffect>
                                    <p:set>
                                      <p:cBhvr>
                                        <p:cTn id="40" dur="1" fill="hold">
                                          <p:stCondLst>
                                            <p:cond delay="499"/>
                                          </p:stCondLst>
                                        </p:cTn>
                                        <p:tgtEl>
                                          <p:spTgt spid="5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5"/>
                                        </p:tgtEl>
                                      </p:cBhvr>
                                    </p:animEffect>
                                    <p:set>
                                      <p:cBhvr>
                                        <p:cTn id="43" dur="1" fill="hold">
                                          <p:stCondLst>
                                            <p:cond delay="499"/>
                                          </p:stCondLst>
                                        </p:cTn>
                                        <p:tgtEl>
                                          <p:spTgt spid="5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40"/>
                                        </p:tgtEl>
                                      </p:cBhvr>
                                    </p:animEffect>
                                    <p:set>
                                      <p:cBhvr>
                                        <p:cTn id="46"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8D516-2054-16D8-9B09-6112B72F001D}"/>
            </a:ext>
          </a:extLst>
        </p:cNvPr>
        <p:cNvGrpSpPr/>
        <p:nvPr/>
      </p:nvGrpSpPr>
      <p:grpSpPr>
        <a:xfrm>
          <a:off x="0" y="0"/>
          <a:ext cx="0" cy="0"/>
          <a:chOff x="0" y="0"/>
          <a:chExt cx="0" cy="0"/>
        </a:xfrm>
      </p:grpSpPr>
      <p:pic>
        <p:nvPicPr>
          <p:cNvPr id="59" name="Imagen 58" descr="Gráfico, Gráfico de líneas&#10;&#10;El contenido generado por IA puede ser incorrecto.">
            <a:extLst>
              <a:ext uri="{FF2B5EF4-FFF2-40B4-BE49-F238E27FC236}">
                <a16:creationId xmlns:a16="http://schemas.microsoft.com/office/drawing/2014/main" id="{05F43F29-1CEC-AD21-A4D4-CC56853F8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605" y="2509270"/>
            <a:ext cx="6609161" cy="3940866"/>
          </a:xfrm>
          <a:prstGeom prst="rect">
            <a:avLst/>
          </a:prstGeom>
        </p:spPr>
      </p:pic>
      <p:sp>
        <p:nvSpPr>
          <p:cNvPr id="40" name="CuadroTexto 39">
            <a:extLst>
              <a:ext uri="{FF2B5EF4-FFF2-40B4-BE49-F238E27FC236}">
                <a16:creationId xmlns:a16="http://schemas.microsoft.com/office/drawing/2014/main" id="{BE317D50-9FF7-2D06-200E-52C100053926}"/>
              </a:ext>
            </a:extLst>
          </p:cNvPr>
          <p:cNvSpPr txBox="1"/>
          <p:nvPr/>
        </p:nvSpPr>
        <p:spPr>
          <a:xfrm>
            <a:off x="9284596" y="4434865"/>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41. Fine-tuning with BCDR Percentages on DDSM-trained Model with 2 runs second</a:t>
            </a:r>
            <a:r>
              <a:rPr lang="en-US" sz="1200" dirty="0">
                <a:solidFill>
                  <a:srgbClr val="1C1D1E"/>
                </a:solidFill>
                <a:latin typeface="Georgia" panose="02040502050405020303" pitchFamily="18" charset="0"/>
              </a:rPr>
              <a:t> experiment</a:t>
            </a:r>
            <a:endParaRPr lang="es-ES" sz="1200" dirty="0">
              <a:latin typeface="Georgia" panose="02040502050405020303" pitchFamily="18" charset="0"/>
            </a:endParaRPr>
          </a:p>
        </p:txBody>
      </p:sp>
      <p:pic>
        <p:nvPicPr>
          <p:cNvPr id="61" name="Imagen 60" descr="Gráfico, Gráfico de líneas&#10;&#10;El contenido generado por IA puede ser incorrecto.">
            <a:extLst>
              <a:ext uri="{FF2B5EF4-FFF2-40B4-BE49-F238E27FC236}">
                <a16:creationId xmlns:a16="http://schemas.microsoft.com/office/drawing/2014/main" id="{08AAC57E-14D7-691B-FC1E-CADC768DB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606" y="2555401"/>
            <a:ext cx="6554735" cy="3911150"/>
          </a:xfrm>
          <a:prstGeom prst="rect">
            <a:avLst/>
          </a:prstGeom>
        </p:spPr>
      </p:pic>
      <p:sp>
        <p:nvSpPr>
          <p:cNvPr id="2" name="CuadroTexto 1">
            <a:extLst>
              <a:ext uri="{FF2B5EF4-FFF2-40B4-BE49-F238E27FC236}">
                <a16:creationId xmlns:a16="http://schemas.microsoft.com/office/drawing/2014/main" id="{CF4DB1FA-8F5B-D80A-C1EB-E802D599C7DF}"/>
              </a:ext>
            </a:extLst>
          </p:cNvPr>
          <p:cNvSpPr txBox="1"/>
          <p:nvPr/>
        </p:nvSpPr>
        <p:spPr>
          <a:xfrm>
            <a:off x="9389806" y="4434865"/>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40. Fine-tuning with BCDR Percentages on DDSM-trained Model with 2 runs first</a:t>
            </a:r>
            <a:r>
              <a:rPr lang="en-US" sz="1200" dirty="0">
                <a:solidFill>
                  <a:srgbClr val="1C1D1E"/>
                </a:solidFill>
                <a:latin typeface="Georgia" panose="02040502050405020303" pitchFamily="18" charset="0"/>
              </a:rPr>
              <a:t> experiment</a:t>
            </a:r>
            <a:endParaRPr lang="es-ES" sz="1200" dirty="0">
              <a:latin typeface="Georgia" panose="02040502050405020303" pitchFamily="18" charset="0"/>
            </a:endParaRPr>
          </a:p>
        </p:txBody>
      </p:sp>
      <p:sp>
        <p:nvSpPr>
          <p:cNvPr id="4" name="Rectángulo 3">
            <a:extLst>
              <a:ext uri="{FF2B5EF4-FFF2-40B4-BE49-F238E27FC236}">
                <a16:creationId xmlns:a16="http://schemas.microsoft.com/office/drawing/2014/main" id="{B23C9090-A2D5-08DD-8FF9-D3975B70E716}"/>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4FA36832-33D9-1D7E-F79F-64E6205F57B3}"/>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5FAF6F6E-D782-1BED-7428-B381F164D7A4}"/>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FFDA11E1-439A-5F6B-46BA-30A6F19FB940}"/>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0101C748-21FC-E0B3-253D-C5694A50734D}"/>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98BE54DE-3EB0-2DB6-9AA3-AE4CB4321523}"/>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46EE28DB-FF00-8DE4-0A62-C1FA3589E1E5}"/>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D96CC2C0-8000-4E1D-A83F-790DB3108106}"/>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35DC979-3C42-D126-89FB-3363EF667BAC}"/>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2BEE3CE-9BDD-ABB8-1AF8-FE43CC9DAD3C}"/>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4D1C78A3-BF6B-95E2-70D2-EDEFBDA29CD8}"/>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22CECD79-E7E9-C648-3CAF-1D78D79942D0}"/>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93445C7B-BCF2-D408-26CF-2BCDC8332B11}"/>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B883899A-49C5-613F-C2E0-D90BB6356D0F}"/>
              </a:ext>
            </a:extLst>
          </p:cNvPr>
          <p:cNvSpPr/>
          <p:nvPr/>
        </p:nvSpPr>
        <p:spPr>
          <a:xfrm>
            <a:off x="7686108"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29EECB20-5AB8-0753-D940-B591FE778392}"/>
              </a:ext>
            </a:extLst>
          </p:cNvPr>
          <p:cNvSpPr/>
          <p:nvPr/>
        </p:nvSpPr>
        <p:spPr>
          <a:xfrm>
            <a:off x="7890403"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1318E35F-DD98-3285-4CFA-B9A73ABDAFD9}"/>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1BEAD707-689B-221E-F86D-BF9D13F601C8}"/>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47AF7E0C-4D87-59BD-BE41-A00A71525599}"/>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70D7359B-0EF6-D3F7-D9FE-E36A061F081B}"/>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Transfer Learning: Fine-tuning Curves</a:t>
            </a:r>
          </a:p>
        </p:txBody>
      </p:sp>
      <p:sp>
        <p:nvSpPr>
          <p:cNvPr id="18" name="Rectángulo: esquinas redondeadas 17">
            <a:extLst>
              <a:ext uri="{FF2B5EF4-FFF2-40B4-BE49-F238E27FC236}">
                <a16:creationId xmlns:a16="http://schemas.microsoft.com/office/drawing/2014/main" id="{80A2893C-CB7F-590A-E798-8BD556A7C7BF}"/>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31/38</a:t>
            </a:r>
          </a:p>
        </p:txBody>
      </p:sp>
    </p:spTree>
    <p:extLst>
      <p:ext uri="{BB962C8B-B14F-4D97-AF65-F5344CB8AC3E}">
        <p14:creationId xmlns:p14="http://schemas.microsoft.com/office/powerpoint/2010/main" val="49321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1"/>
                                        </p:tgtEl>
                                      </p:cBhvr>
                                    </p:animEffect>
                                    <p:set>
                                      <p:cBhvr>
                                        <p:cTn id="10"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27E02-92A2-2835-D988-80AB23CFE127}"/>
            </a:ext>
          </a:extLst>
        </p:cNvPr>
        <p:cNvGrpSpPr/>
        <p:nvPr/>
      </p:nvGrpSpPr>
      <p:grpSpPr>
        <a:xfrm>
          <a:off x="0" y="0"/>
          <a:ext cx="0" cy="0"/>
          <a:chOff x="0" y="0"/>
          <a:chExt cx="0" cy="0"/>
        </a:xfrm>
      </p:grpSpPr>
      <p:sp>
        <p:nvSpPr>
          <p:cNvPr id="40" name="CuadroTexto 39">
            <a:extLst>
              <a:ext uri="{FF2B5EF4-FFF2-40B4-BE49-F238E27FC236}">
                <a16:creationId xmlns:a16="http://schemas.microsoft.com/office/drawing/2014/main" id="{BB17E8AE-E319-A200-D243-3FD660FA3279}"/>
              </a:ext>
            </a:extLst>
          </p:cNvPr>
          <p:cNvSpPr txBox="1"/>
          <p:nvPr/>
        </p:nvSpPr>
        <p:spPr>
          <a:xfrm>
            <a:off x="9284596" y="4434865"/>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43. Fine-tuning with BCDR Percentages on DDSM-trained Model with 4 runs second</a:t>
            </a:r>
            <a:r>
              <a:rPr lang="en-US" sz="1200" dirty="0">
                <a:solidFill>
                  <a:srgbClr val="1C1D1E"/>
                </a:solidFill>
                <a:latin typeface="Georgia" panose="02040502050405020303" pitchFamily="18" charset="0"/>
              </a:rPr>
              <a:t> experiment</a:t>
            </a:r>
            <a:endParaRPr lang="es-ES" sz="1200" dirty="0">
              <a:latin typeface="Georgia" panose="02040502050405020303" pitchFamily="18" charset="0"/>
            </a:endParaRPr>
          </a:p>
        </p:txBody>
      </p:sp>
      <p:pic>
        <p:nvPicPr>
          <p:cNvPr id="63" name="Imagen 62" descr="Gráfico, Gráfico de líneas&#10;&#10;El contenido generado por IA puede ser incorrecto.">
            <a:extLst>
              <a:ext uri="{FF2B5EF4-FFF2-40B4-BE49-F238E27FC236}">
                <a16:creationId xmlns:a16="http://schemas.microsoft.com/office/drawing/2014/main" id="{E36DEF8A-9834-DBC9-4D68-6835A8A81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936" y="2649089"/>
            <a:ext cx="6336126" cy="3817462"/>
          </a:xfrm>
          <a:prstGeom prst="rect">
            <a:avLst/>
          </a:prstGeom>
        </p:spPr>
      </p:pic>
      <p:sp>
        <p:nvSpPr>
          <p:cNvPr id="2" name="CuadroTexto 1">
            <a:extLst>
              <a:ext uri="{FF2B5EF4-FFF2-40B4-BE49-F238E27FC236}">
                <a16:creationId xmlns:a16="http://schemas.microsoft.com/office/drawing/2014/main" id="{47220178-4F2B-A13A-4972-344D90A98454}"/>
              </a:ext>
            </a:extLst>
          </p:cNvPr>
          <p:cNvSpPr txBox="1"/>
          <p:nvPr/>
        </p:nvSpPr>
        <p:spPr>
          <a:xfrm>
            <a:off x="9389806" y="4434865"/>
            <a:ext cx="2812026" cy="646331"/>
          </a:xfrm>
          <a:prstGeom prst="rect">
            <a:avLst/>
          </a:prstGeom>
          <a:solidFill>
            <a:srgbClr val="FFFFFF"/>
          </a:solidFill>
        </p:spPr>
        <p:txBody>
          <a:bodyPr wrap="square">
            <a:spAutoFit/>
          </a:bodyPr>
          <a:lstStyle/>
          <a:p>
            <a:pPr algn="ctr"/>
            <a:r>
              <a:rPr lang="en-US" sz="1200" b="0" i="0" dirty="0">
                <a:solidFill>
                  <a:srgbClr val="1C1D1E"/>
                </a:solidFill>
                <a:effectLst/>
                <a:latin typeface="Georgia" panose="02040502050405020303" pitchFamily="18" charset="0"/>
              </a:rPr>
              <a:t>Figure 42. Fine-tuning with BCDR Percentages on DDSM-trained Model with 4 runs first</a:t>
            </a:r>
            <a:r>
              <a:rPr lang="en-US" sz="1200" dirty="0">
                <a:solidFill>
                  <a:srgbClr val="1C1D1E"/>
                </a:solidFill>
                <a:latin typeface="Georgia" panose="02040502050405020303" pitchFamily="18" charset="0"/>
              </a:rPr>
              <a:t> experiment</a:t>
            </a:r>
            <a:endParaRPr lang="es-ES" sz="1200" dirty="0">
              <a:latin typeface="Georgia" panose="02040502050405020303" pitchFamily="18" charset="0"/>
            </a:endParaRPr>
          </a:p>
        </p:txBody>
      </p:sp>
      <p:pic>
        <p:nvPicPr>
          <p:cNvPr id="57" name="Imagen 56" descr="Gráfico, Gráfico de líneas&#10;&#10;El contenido generado por IA puede ser incorrecto.">
            <a:extLst>
              <a:ext uri="{FF2B5EF4-FFF2-40B4-BE49-F238E27FC236}">
                <a16:creationId xmlns:a16="http://schemas.microsoft.com/office/drawing/2014/main" id="{09977405-AEF2-5891-6650-88672B5EE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848" y="2529840"/>
            <a:ext cx="6716975" cy="3936711"/>
          </a:xfrm>
          <a:prstGeom prst="rect">
            <a:avLst/>
          </a:prstGeom>
        </p:spPr>
      </p:pic>
      <p:sp>
        <p:nvSpPr>
          <p:cNvPr id="4" name="Rectángulo 3">
            <a:extLst>
              <a:ext uri="{FF2B5EF4-FFF2-40B4-BE49-F238E27FC236}">
                <a16:creationId xmlns:a16="http://schemas.microsoft.com/office/drawing/2014/main" id="{B3FF77CA-4C47-E0C2-3FDE-435382A736B7}"/>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1E4799D9-C448-D59A-2BBB-847E9FA4FCE0}"/>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136F1661-6969-2881-4A34-A09D7E9F762C}"/>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07234B31-63DE-1B44-7557-22EDCDB4E3CE}"/>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C9D96A7E-6CCD-52AE-71CF-594F3B60A8C9}"/>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CF3D54AF-59B1-526D-A01D-AF7CB140370D}"/>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6F3C3462-0E86-02E8-69B5-800967410B12}"/>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F01CCEB4-26B0-CD21-075F-28FF30AAEE98}"/>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A049BDE9-F4AF-77B4-BCA6-D4630FF2AAC9}"/>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1D9CA9-9B21-6D69-014A-3727555AD603}"/>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5F86E48C-6EC9-E6B7-BEF5-958B2524967B}"/>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E90937DB-6BA9-5022-651C-64CED8FC9FE1}"/>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4415EA73-7E1D-16D3-E51C-A983E9521AB0}"/>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CCE460D7-2DD8-E473-49A5-AB2A1CB1A330}"/>
              </a:ext>
            </a:extLst>
          </p:cNvPr>
          <p:cNvSpPr/>
          <p:nvPr/>
        </p:nvSpPr>
        <p:spPr>
          <a:xfrm>
            <a:off x="7686108"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47E7EBC2-894F-812A-D31D-B5D4CF321A66}"/>
              </a:ext>
            </a:extLst>
          </p:cNvPr>
          <p:cNvSpPr/>
          <p:nvPr/>
        </p:nvSpPr>
        <p:spPr>
          <a:xfrm>
            <a:off x="7890403"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EA5072F6-6521-DA76-460C-120D5C46C762}"/>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95BEB5AE-9F69-9AD0-D458-8535B72877F8}"/>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19B774F1-E8CA-3B34-92B6-156EA2567BAC}"/>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CEB29DD4-2FF0-A3E6-5578-5DB51CF254AC}"/>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Transfer Learning: Fine-tuning Curves</a:t>
            </a:r>
          </a:p>
        </p:txBody>
      </p:sp>
      <p:sp>
        <p:nvSpPr>
          <p:cNvPr id="18" name="Rectángulo: esquinas redondeadas 17">
            <a:extLst>
              <a:ext uri="{FF2B5EF4-FFF2-40B4-BE49-F238E27FC236}">
                <a16:creationId xmlns:a16="http://schemas.microsoft.com/office/drawing/2014/main" id="{CD9E49E0-D20E-DB69-0A5E-99BFC656FBBE}"/>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32/38</a:t>
            </a:r>
          </a:p>
        </p:txBody>
      </p:sp>
    </p:spTree>
    <p:extLst>
      <p:ext uri="{BB962C8B-B14F-4D97-AF65-F5344CB8AC3E}">
        <p14:creationId xmlns:p14="http://schemas.microsoft.com/office/powerpoint/2010/main" val="6549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C726E-8428-F66E-5028-84831B354D35}"/>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D1CB17B1-865A-9B17-1F2D-9ECDDF121516}"/>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975D64CA-1515-F995-1700-FA4855F49265}"/>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576CA3A4-7F49-74AC-1B91-71321B4A1248}"/>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0D5D437F-FB20-3989-3279-B0AA86D5C3F4}"/>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97D93B81-D7D6-3BD7-0DDB-7ECE71ECF53D}"/>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95094B0-67BF-B8A4-FA6D-AE1197E66B3E}"/>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A55181A7-5C61-D7F4-2B4D-0D61ADF76E81}"/>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4F260983-0D0B-6E52-392C-80C825E89072}"/>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2753F46-2D56-8CE8-B8C1-AABFACF88B13}"/>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73D891CF-AEBD-AA0D-13A9-77ACA58F0F1A}"/>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BE260EC6-B981-9BBA-D5BF-DA71E6ABFC34}"/>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743A0BB7-A91A-C79D-85CF-3834E3CBC9B7}"/>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74481C97-F661-DFE2-A313-216E598F1C26}"/>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4C5AC3D8-5FCE-80F1-4A8F-7B088D2A3FED}"/>
              </a:ext>
            </a:extLst>
          </p:cNvPr>
          <p:cNvSpPr/>
          <p:nvPr/>
        </p:nvSpPr>
        <p:spPr>
          <a:xfrm>
            <a:off x="7686108"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C1070130-B940-A819-1B12-CEF472DAEBDC}"/>
              </a:ext>
            </a:extLst>
          </p:cNvPr>
          <p:cNvSpPr/>
          <p:nvPr/>
        </p:nvSpPr>
        <p:spPr>
          <a:xfrm>
            <a:off x="789040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5011CE46-B2F6-07FB-57CC-AD6509532522}"/>
              </a:ext>
            </a:extLst>
          </p:cNvPr>
          <p:cNvSpPr/>
          <p:nvPr/>
        </p:nvSpPr>
        <p:spPr>
          <a:xfrm>
            <a:off x="9586454"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61A0F47A-EC16-25E4-3D25-7BC2D081544E}"/>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FA3A5CC5-2BF2-6665-03A8-8B61A60556DD}"/>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C8D91C20-C97D-44D4-8917-117152FDAA5D}"/>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Summary</a:t>
            </a:r>
          </a:p>
        </p:txBody>
      </p:sp>
      <p:sp>
        <p:nvSpPr>
          <p:cNvPr id="23" name="CuadroTexto 22">
            <a:extLst>
              <a:ext uri="{FF2B5EF4-FFF2-40B4-BE49-F238E27FC236}">
                <a16:creationId xmlns:a16="http://schemas.microsoft.com/office/drawing/2014/main" id="{4C1129BF-6AA4-0595-FD8C-C341B932B761}"/>
              </a:ext>
            </a:extLst>
          </p:cNvPr>
          <p:cNvSpPr txBox="1"/>
          <p:nvPr/>
        </p:nvSpPr>
        <p:spPr>
          <a:xfrm>
            <a:off x="596759" y="2413841"/>
            <a:ext cx="10998479" cy="2862322"/>
          </a:xfrm>
          <a:prstGeom prst="rect">
            <a:avLst/>
          </a:prstGeom>
          <a:noFill/>
        </p:spPr>
        <p:txBody>
          <a:bodyPr wrap="square">
            <a:spAutoFit/>
          </a:bodyPr>
          <a:lstStyle/>
          <a:p>
            <a:pPr marL="285750" indent="-285750">
              <a:buFont typeface="Arial" panose="020B0604020202020204" pitchFamily="34" charset="0"/>
              <a:buChar char="•"/>
            </a:pPr>
            <a:r>
              <a:rPr lang="en-US" b="1" dirty="0"/>
              <a:t>Designed and implemented a flexible ResNet-18–based classifier</a:t>
            </a:r>
            <a:r>
              <a:rPr lang="en-US" dirty="0"/>
              <a:t>, featuring a frozen backbone and a tailored classification head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Validated in-domain robustness</a:t>
            </a:r>
            <a:r>
              <a:rPr lang="en-US" dirty="0"/>
              <a:t>, achieving reliable discrimination within each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Developed and executed a comprehensive cross-domain evaluation framework</a:t>
            </a:r>
            <a:r>
              <a:rPr lang="en-US" dirty="0"/>
              <a:t>, including direct transfer and partial-data fine-tuning scenarios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Demonstrated efficient domain adaptation</a:t>
            </a:r>
            <a:r>
              <a:rPr lang="en-US" dirty="0"/>
              <a:t>, showing that minimal target-domain samples suffice to align performance with full retraining</a:t>
            </a:r>
            <a:endParaRPr lang="es-ES" dirty="0"/>
          </a:p>
        </p:txBody>
      </p:sp>
      <p:sp>
        <p:nvSpPr>
          <p:cNvPr id="28" name="Rectángulo: esquinas redondeadas 27">
            <a:extLst>
              <a:ext uri="{FF2B5EF4-FFF2-40B4-BE49-F238E27FC236}">
                <a16:creationId xmlns:a16="http://schemas.microsoft.com/office/drawing/2014/main" id="{AA714B6F-5809-C515-E23E-C413E7F383B7}"/>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33/38</a:t>
            </a:r>
          </a:p>
        </p:txBody>
      </p:sp>
    </p:spTree>
    <p:extLst>
      <p:ext uri="{BB962C8B-B14F-4D97-AF65-F5344CB8AC3E}">
        <p14:creationId xmlns:p14="http://schemas.microsoft.com/office/powerpoint/2010/main" val="2528818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542D4-307E-7ACE-2F8D-DC50F659F4A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D665B3C0-1BB0-B3CE-5C14-F6CED0F2CAE8}"/>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5763DC76-83D8-6D0B-C931-A454BD31A78A}"/>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64962161-FF4C-3C6F-E673-8607F9F059A8}"/>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9211F822-75BA-6CF4-716C-1D766D39EC20}"/>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71C21AFC-D412-1804-4DE2-526701FC3344}"/>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E2B6F460-F97B-5B49-6C0F-7B274424C638}"/>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939A592B-9A72-9E93-CFEA-5372D995F590}"/>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AB2CE4F4-31E0-DBE0-1FD3-B3DCEF153031}"/>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1907DD90-AA3D-C782-437C-699F8EF402BF}"/>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22262491-E19F-19B8-F9A2-9BC190471BE9}"/>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B15E4A05-42D5-CCBF-25DE-E23BF4A7816D}"/>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08175760-0404-9EA4-C2D2-936C75E7F7BB}"/>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0EEB2016-2280-65C7-55F9-5CA39760CD69}"/>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5120A1A2-B4B4-4CF1-5190-B9486C85DECE}"/>
              </a:ext>
            </a:extLst>
          </p:cNvPr>
          <p:cNvSpPr/>
          <p:nvPr/>
        </p:nvSpPr>
        <p:spPr>
          <a:xfrm>
            <a:off x="7686108"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F7F972E1-66F9-685B-0A18-743E9488D64D}"/>
              </a:ext>
            </a:extLst>
          </p:cNvPr>
          <p:cNvSpPr/>
          <p:nvPr/>
        </p:nvSpPr>
        <p:spPr>
          <a:xfrm>
            <a:off x="789040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8AA13805-8493-4D06-A1B0-2BB67E042F5E}"/>
              </a:ext>
            </a:extLst>
          </p:cNvPr>
          <p:cNvSpPr/>
          <p:nvPr/>
        </p:nvSpPr>
        <p:spPr>
          <a:xfrm>
            <a:off x="958645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CD809A5B-0740-57F9-5047-A0F53CE81FB1}"/>
              </a:ext>
            </a:extLst>
          </p:cNvPr>
          <p:cNvSpPr/>
          <p:nvPr/>
        </p:nvSpPr>
        <p:spPr>
          <a:xfrm>
            <a:off x="9790749"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2F6F5AB8-C7B1-B811-200F-4B6DFE13F92E}"/>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B9510626-973A-2F38-85AF-3D77DF2A7E43}"/>
              </a:ext>
            </a:extLst>
          </p:cNvPr>
          <p:cNvSpPr txBox="1"/>
          <p:nvPr/>
        </p:nvSpPr>
        <p:spPr>
          <a:xfrm>
            <a:off x="157316" y="867707"/>
            <a:ext cx="11725110" cy="707886"/>
          </a:xfrm>
          <a:prstGeom prst="rect">
            <a:avLst/>
          </a:prstGeom>
          <a:noFill/>
        </p:spPr>
        <p:txBody>
          <a:bodyPr wrap="square">
            <a:spAutoFit/>
          </a:bodyPr>
          <a:lstStyle/>
          <a:p>
            <a:pPr algn="ctr"/>
            <a:r>
              <a:rPr lang="en-US" sz="4000" dirty="0">
                <a:solidFill>
                  <a:schemeClr val="tx1"/>
                </a:solidFill>
              </a:rPr>
              <a:t>Observations</a:t>
            </a:r>
          </a:p>
        </p:txBody>
      </p:sp>
      <p:sp>
        <p:nvSpPr>
          <p:cNvPr id="23" name="CuadroTexto 22">
            <a:extLst>
              <a:ext uri="{FF2B5EF4-FFF2-40B4-BE49-F238E27FC236}">
                <a16:creationId xmlns:a16="http://schemas.microsoft.com/office/drawing/2014/main" id="{31644B85-0785-0A41-53E5-F7B43FCDFCB9}"/>
              </a:ext>
            </a:extLst>
          </p:cNvPr>
          <p:cNvSpPr txBox="1"/>
          <p:nvPr/>
        </p:nvSpPr>
        <p:spPr>
          <a:xfrm>
            <a:off x="577096" y="2019975"/>
            <a:ext cx="10998479" cy="3970318"/>
          </a:xfrm>
          <a:prstGeom prst="rect">
            <a:avLst/>
          </a:prstGeom>
          <a:noFill/>
        </p:spPr>
        <p:txBody>
          <a:bodyPr wrap="square">
            <a:spAutoFit/>
          </a:bodyPr>
          <a:lstStyle/>
          <a:p>
            <a:pPr algn="ctr"/>
            <a:endParaRPr lang="en-US" b="1" dirty="0"/>
          </a:p>
          <a:p>
            <a:pPr algn="ctr"/>
            <a:endParaRPr lang="en-US" dirty="0"/>
          </a:p>
          <a:p>
            <a:pPr marL="285750" indent="-285750">
              <a:buFont typeface="Arial" panose="020B0604020202020204" pitchFamily="34" charset="0"/>
              <a:buChar char="•"/>
            </a:pPr>
            <a:r>
              <a:rPr lang="en-US" dirty="0"/>
              <a:t>In-domain training on BCDR achieved strong discrimination (AUC ≈ 0.87), while CBIS-DDSM in-domain AUC plateaued around 0.60.</a:t>
            </a:r>
          </a:p>
          <a:p>
            <a:endParaRPr lang="en-US" dirty="0"/>
          </a:p>
          <a:p>
            <a:pPr marL="285750" indent="-285750">
              <a:buFont typeface="Arial" panose="020B0604020202020204" pitchFamily="34" charset="0"/>
              <a:buChar char="•"/>
            </a:pPr>
            <a:r>
              <a:rPr lang="en-US" dirty="0"/>
              <a:t>Direct cross-domain transfer yielded modest performance (AUC ~0.60–0.72), highlighting domain shift impact.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Fine-tuning with as little as 30–40 % of target data recovered or surpassed scratch-trained performance, demonstrating efficient transfer learning.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Frozen backbone + lightweight head reduced overfitting and accelerated convergence, but limited representation adaptation.</a:t>
            </a:r>
          </a:p>
          <a:p>
            <a:pPr marL="285750" indent="-285750">
              <a:buFont typeface="Arial" panose="020B0604020202020204" pitchFamily="34" charset="0"/>
              <a:buChar char="•"/>
            </a:pPr>
            <a:endParaRPr lang="es-ES" dirty="0"/>
          </a:p>
        </p:txBody>
      </p:sp>
      <p:sp>
        <p:nvSpPr>
          <p:cNvPr id="18" name="Rectángulo: esquinas redondeadas 17">
            <a:extLst>
              <a:ext uri="{FF2B5EF4-FFF2-40B4-BE49-F238E27FC236}">
                <a16:creationId xmlns:a16="http://schemas.microsoft.com/office/drawing/2014/main" id="{B00CF760-B464-8BC9-20C4-376CD66432C2}"/>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34/38</a:t>
            </a:r>
          </a:p>
        </p:txBody>
      </p:sp>
    </p:spTree>
    <p:extLst>
      <p:ext uri="{BB962C8B-B14F-4D97-AF65-F5344CB8AC3E}">
        <p14:creationId xmlns:p14="http://schemas.microsoft.com/office/powerpoint/2010/main" val="366144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75ADE-9646-E717-D81C-AA13B96FB22B}"/>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3E629AC1-A0B6-ED80-7F68-43D107B72984}"/>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70590A5F-E04B-D505-EC38-8A76B07A0BD4}"/>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A1B93B48-C50D-0DA4-DE97-8319CA91EEAE}"/>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10944C2F-BB41-C296-BE59-75B3F98A4D7C}"/>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75155F06-8B9E-CAC0-78CC-AC5B8A92A75F}"/>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6199573C-1AAE-E2C1-B103-784D76231F8A}"/>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06187594-D803-F5D9-6C91-ABE907077F56}"/>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E7682A41-D0D6-4D55-11D4-C48DD0F049E7}"/>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04F36242-F443-7AFC-8860-305B94C21328}"/>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FEE43AAE-2F39-161B-2B0A-1166ED4539D3}"/>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97A9B639-B4C4-97D5-F896-59624C53C2BF}"/>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2FDDF6BE-DE7C-574F-0B90-F79DEE210195}"/>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4846CFC-7528-CF8F-AE0D-6321DF06EC98}"/>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447BDAD2-C3DD-F811-B1AF-B2F7FDA1F13C}"/>
              </a:ext>
            </a:extLst>
          </p:cNvPr>
          <p:cNvSpPr/>
          <p:nvPr/>
        </p:nvSpPr>
        <p:spPr>
          <a:xfrm>
            <a:off x="7686108"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4ED19412-01B8-B9E1-BD23-621C4F839A2F}"/>
              </a:ext>
            </a:extLst>
          </p:cNvPr>
          <p:cNvSpPr/>
          <p:nvPr/>
        </p:nvSpPr>
        <p:spPr>
          <a:xfrm>
            <a:off x="789040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CEE42C9F-5697-E01F-BB6B-3F8C53ACC2AC}"/>
              </a:ext>
            </a:extLst>
          </p:cNvPr>
          <p:cNvSpPr/>
          <p:nvPr/>
        </p:nvSpPr>
        <p:spPr>
          <a:xfrm>
            <a:off x="958645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0113325A-E1B7-B315-0FC5-5AE847B22C68}"/>
              </a:ext>
            </a:extLst>
          </p:cNvPr>
          <p:cNvSpPr/>
          <p:nvPr/>
        </p:nvSpPr>
        <p:spPr>
          <a:xfrm>
            <a:off x="9790749"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8F5DED3D-2AFF-8AE0-13A3-C776B37F534A}"/>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5049759B-B438-9608-B42A-415D74FD6BDC}"/>
              </a:ext>
            </a:extLst>
          </p:cNvPr>
          <p:cNvSpPr txBox="1"/>
          <p:nvPr/>
        </p:nvSpPr>
        <p:spPr>
          <a:xfrm>
            <a:off x="1592827" y="915899"/>
            <a:ext cx="9006346" cy="707886"/>
          </a:xfrm>
          <a:prstGeom prst="rect">
            <a:avLst/>
          </a:prstGeom>
          <a:noFill/>
        </p:spPr>
        <p:txBody>
          <a:bodyPr wrap="square">
            <a:spAutoFit/>
          </a:bodyPr>
          <a:lstStyle/>
          <a:p>
            <a:pPr algn="ctr"/>
            <a:r>
              <a:rPr lang="en-US" sz="4000" dirty="0">
                <a:solidFill>
                  <a:schemeClr val="tx1"/>
                </a:solidFill>
              </a:rPr>
              <a:t>Limitations</a:t>
            </a:r>
          </a:p>
        </p:txBody>
      </p:sp>
      <p:sp>
        <p:nvSpPr>
          <p:cNvPr id="23" name="CuadroTexto 22">
            <a:extLst>
              <a:ext uri="{FF2B5EF4-FFF2-40B4-BE49-F238E27FC236}">
                <a16:creationId xmlns:a16="http://schemas.microsoft.com/office/drawing/2014/main" id="{DF575CA3-69AE-0302-51F4-7C8534BE7989}"/>
              </a:ext>
            </a:extLst>
          </p:cNvPr>
          <p:cNvSpPr txBox="1"/>
          <p:nvPr/>
        </p:nvSpPr>
        <p:spPr>
          <a:xfrm>
            <a:off x="596760" y="2308333"/>
            <a:ext cx="10998479" cy="3139321"/>
          </a:xfrm>
          <a:prstGeom prst="rect">
            <a:avLst/>
          </a:prstGeom>
          <a:noFill/>
        </p:spPr>
        <p:txBody>
          <a:bodyPr wrap="square">
            <a:spAutoFit/>
          </a:bodyPr>
          <a:lstStyle/>
          <a:p>
            <a:pPr algn="ctr"/>
            <a:endParaRPr lang="en-US" b="1" dirty="0"/>
          </a:p>
          <a:p>
            <a:pPr algn="ctr"/>
            <a:endParaRPr lang="en-US" dirty="0"/>
          </a:p>
          <a:p>
            <a:pPr marL="285750" indent="-285750">
              <a:buFont typeface="Arial" panose="020B0604020202020204" pitchFamily="34" charset="0"/>
              <a:buChar char="•"/>
            </a:pPr>
            <a:r>
              <a:rPr lang="es-ES" dirty="0"/>
              <a:t>CBIS-DDSM and BCDR </a:t>
            </a:r>
            <a:r>
              <a:rPr lang="es-ES" dirty="0" err="1"/>
              <a:t>vary</a:t>
            </a:r>
            <a:r>
              <a:rPr lang="es-ES" dirty="0"/>
              <a:t> </a:t>
            </a:r>
            <a:r>
              <a:rPr lang="es-ES" dirty="0" err="1"/>
              <a:t>significantly</a:t>
            </a:r>
            <a:r>
              <a:rPr lang="es-ES" dirty="0"/>
              <a:t> in </a:t>
            </a:r>
            <a:r>
              <a:rPr lang="es-ES" dirty="0" err="1"/>
              <a:t>modality</a:t>
            </a:r>
            <a:r>
              <a:rPr lang="es-ES" dirty="0"/>
              <a:t> and </a:t>
            </a:r>
            <a:r>
              <a:rPr lang="es-ES" dirty="0" err="1"/>
              <a:t>quality</a:t>
            </a:r>
            <a:r>
              <a:rPr lang="es-ES" dirty="0"/>
              <a:t>.</a:t>
            </a:r>
          </a:p>
          <a:p>
            <a:endParaRPr lang="es-ES" dirty="0"/>
          </a:p>
          <a:p>
            <a:pPr marL="285750" indent="-285750">
              <a:buFont typeface="Arial" panose="020B0604020202020204" pitchFamily="34" charset="0"/>
              <a:buChar char="•"/>
            </a:pPr>
            <a:r>
              <a:rPr lang="es-ES" dirty="0" err="1"/>
              <a:t>Persistent</a:t>
            </a:r>
            <a:r>
              <a:rPr lang="es-ES" dirty="0"/>
              <a:t> </a:t>
            </a:r>
            <a:r>
              <a:rPr lang="es-ES" dirty="0" err="1"/>
              <a:t>label</a:t>
            </a:r>
            <a:r>
              <a:rPr lang="es-ES" dirty="0"/>
              <a:t> </a:t>
            </a:r>
            <a:r>
              <a:rPr lang="es-ES" dirty="0" err="1"/>
              <a:t>imbalance</a:t>
            </a:r>
            <a:r>
              <a:rPr lang="es-ES" dirty="0"/>
              <a:t> in </a:t>
            </a:r>
            <a:r>
              <a:rPr lang="es-ES" dirty="0" err="1"/>
              <a:t>both</a:t>
            </a:r>
            <a:r>
              <a:rPr lang="es-ES" dirty="0"/>
              <a:t> </a:t>
            </a:r>
            <a:r>
              <a:rPr lang="es-ES" dirty="0" err="1"/>
              <a:t>datasets</a:t>
            </a:r>
            <a:r>
              <a:rPr lang="es-ES" dirty="0"/>
              <a:t> </a:t>
            </a:r>
            <a:r>
              <a:rPr lang="es-ES" dirty="0" err="1"/>
              <a:t>not</a:t>
            </a:r>
            <a:r>
              <a:rPr lang="es-ES" dirty="0"/>
              <a:t> </a:t>
            </a:r>
            <a:r>
              <a:rPr lang="es-ES" dirty="0" err="1"/>
              <a:t>fully</a:t>
            </a:r>
            <a:r>
              <a:rPr lang="es-ES" dirty="0"/>
              <a:t> </a:t>
            </a:r>
            <a:r>
              <a:rPr lang="es-ES" dirty="0" err="1"/>
              <a:t>addressed</a:t>
            </a:r>
            <a:r>
              <a:rPr lang="es-ES" dirty="0"/>
              <a:t> </a:t>
            </a:r>
            <a:r>
              <a:rPr lang="es-ES" dirty="0" err="1"/>
              <a:t>by</a:t>
            </a:r>
            <a:r>
              <a:rPr lang="es-ES" dirty="0"/>
              <a:t> </a:t>
            </a:r>
            <a:r>
              <a:rPr lang="es-ES" dirty="0" err="1"/>
              <a:t>sampling</a:t>
            </a:r>
            <a:r>
              <a:rPr lang="es-ES" dirty="0"/>
              <a:t> </a:t>
            </a:r>
            <a:r>
              <a:rPr lang="es-ES" dirty="0" err="1"/>
              <a:t>or</a:t>
            </a:r>
            <a:r>
              <a:rPr lang="es-ES" dirty="0"/>
              <a:t> </a:t>
            </a:r>
            <a:r>
              <a:rPr lang="es-ES" dirty="0" err="1"/>
              <a:t>loss</a:t>
            </a:r>
            <a:r>
              <a:rPr lang="es-ES" dirty="0"/>
              <a:t> </a:t>
            </a:r>
            <a:r>
              <a:rPr lang="es-ES" dirty="0" err="1"/>
              <a:t>weighting</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Long CPU </a:t>
            </a:r>
            <a:r>
              <a:rPr lang="es-ES" dirty="0" err="1"/>
              <a:t>runtimes</a:t>
            </a:r>
            <a:r>
              <a:rPr lang="es-ES" dirty="0"/>
              <a:t> (≥ 27 h) </a:t>
            </a:r>
            <a:r>
              <a:rPr lang="es-ES" dirty="0" err="1"/>
              <a:t>required</a:t>
            </a:r>
            <a:r>
              <a:rPr lang="es-ES" dirty="0"/>
              <a:t> SSH </a:t>
            </a:r>
            <a:r>
              <a:rPr lang="es-ES" dirty="0" err="1"/>
              <a:t>access</a:t>
            </a:r>
            <a:r>
              <a:rPr lang="es-ES" dirty="0"/>
              <a:t> </a:t>
            </a:r>
            <a:r>
              <a:rPr lang="es-ES" dirty="0" err="1"/>
              <a:t>to</a:t>
            </a:r>
            <a:r>
              <a:rPr lang="es-ES" dirty="0"/>
              <a:t> GPU </a:t>
            </a:r>
            <a:r>
              <a:rPr lang="es-ES" dirty="0" err="1"/>
              <a:t>nodes</a:t>
            </a:r>
            <a:r>
              <a:rPr lang="es-ES" dirty="0"/>
              <a:t>; </a:t>
            </a:r>
            <a:r>
              <a:rPr lang="es-ES" dirty="0" err="1"/>
              <a:t>still</a:t>
            </a:r>
            <a:r>
              <a:rPr lang="es-ES" dirty="0"/>
              <a:t> </a:t>
            </a:r>
            <a:r>
              <a:rPr lang="es-ES" dirty="0" err="1"/>
              <a:t>limited</a:t>
            </a:r>
            <a:r>
              <a:rPr lang="es-ES" dirty="0"/>
              <a:t> </a:t>
            </a:r>
            <a:r>
              <a:rPr lang="es-ES" dirty="0" err="1"/>
              <a:t>hyperparameter</a:t>
            </a:r>
            <a:r>
              <a:rPr lang="es-ES" dirty="0"/>
              <a:t> </a:t>
            </a:r>
            <a:r>
              <a:rPr lang="es-ES" dirty="0" err="1"/>
              <a:t>search</a:t>
            </a:r>
            <a:r>
              <a:rPr lang="es-ES" dirty="0"/>
              <a:t> and ensemble </a:t>
            </a:r>
            <a:r>
              <a:rPr lang="es-ES" dirty="0" err="1"/>
              <a:t>experiments</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BCDR’s</a:t>
            </a:r>
            <a:r>
              <a:rPr lang="es-ES" dirty="0"/>
              <a:t> </a:t>
            </a:r>
            <a:r>
              <a:rPr lang="es-ES" dirty="0" err="1"/>
              <a:t>smaller</a:t>
            </a:r>
            <a:r>
              <a:rPr lang="es-ES" dirty="0"/>
              <a:t> </a:t>
            </a:r>
            <a:r>
              <a:rPr lang="es-ES" dirty="0" err="1"/>
              <a:t>size</a:t>
            </a:r>
            <a:r>
              <a:rPr lang="es-ES" dirty="0"/>
              <a:t> and </a:t>
            </a:r>
            <a:r>
              <a:rPr lang="es-ES" dirty="0" err="1"/>
              <a:t>restricted</a:t>
            </a:r>
            <a:r>
              <a:rPr lang="es-ES" dirty="0"/>
              <a:t> </a:t>
            </a:r>
            <a:r>
              <a:rPr lang="es-ES" dirty="0" err="1"/>
              <a:t>access</a:t>
            </a:r>
            <a:r>
              <a:rPr lang="es-ES" dirty="0"/>
              <a:t> </a:t>
            </a:r>
            <a:r>
              <a:rPr lang="es-ES" dirty="0" err="1"/>
              <a:t>reduced</a:t>
            </a:r>
            <a:r>
              <a:rPr lang="es-ES" dirty="0"/>
              <a:t> </a:t>
            </a:r>
            <a:r>
              <a:rPr lang="es-ES" dirty="0" err="1"/>
              <a:t>statistical</a:t>
            </a:r>
            <a:r>
              <a:rPr lang="es-ES" dirty="0"/>
              <a:t> </a:t>
            </a:r>
            <a:r>
              <a:rPr lang="es-ES" dirty="0" err="1"/>
              <a:t>power</a:t>
            </a:r>
            <a:r>
              <a:rPr lang="es-ES" dirty="0"/>
              <a:t> in transfer </a:t>
            </a:r>
            <a:r>
              <a:rPr lang="es-ES" dirty="0" err="1"/>
              <a:t>analyses</a:t>
            </a:r>
            <a:r>
              <a:rPr lang="es-ES" dirty="0"/>
              <a:t>.</a:t>
            </a:r>
          </a:p>
          <a:p>
            <a:pPr marL="285750" indent="-285750">
              <a:buFont typeface="Arial" panose="020B0604020202020204" pitchFamily="34" charset="0"/>
              <a:buChar char="•"/>
            </a:pPr>
            <a:endParaRPr lang="es-ES" dirty="0"/>
          </a:p>
        </p:txBody>
      </p:sp>
      <p:sp>
        <p:nvSpPr>
          <p:cNvPr id="18" name="Rectángulo: esquinas redondeadas 17">
            <a:extLst>
              <a:ext uri="{FF2B5EF4-FFF2-40B4-BE49-F238E27FC236}">
                <a16:creationId xmlns:a16="http://schemas.microsoft.com/office/drawing/2014/main" id="{E7CEBDD1-DD2D-F636-D874-7A3E70820796}"/>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35/38</a:t>
            </a:r>
          </a:p>
        </p:txBody>
      </p:sp>
    </p:spTree>
    <p:extLst>
      <p:ext uri="{BB962C8B-B14F-4D97-AF65-F5344CB8AC3E}">
        <p14:creationId xmlns:p14="http://schemas.microsoft.com/office/powerpoint/2010/main" val="3499211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A26E3-50D3-6DB9-B2E7-E6332FFEE477}"/>
            </a:ext>
          </a:extLst>
        </p:cNvPr>
        <p:cNvGrpSpPr/>
        <p:nvPr/>
      </p:nvGrpSpPr>
      <p:grpSpPr>
        <a:xfrm>
          <a:off x="0" y="0"/>
          <a:ext cx="0" cy="0"/>
          <a:chOff x="0" y="0"/>
          <a:chExt cx="0" cy="0"/>
        </a:xfrm>
      </p:grpSpPr>
      <p:pic>
        <p:nvPicPr>
          <p:cNvPr id="28" name="Imagen 27" descr="Diagrama&#10;&#10;El contenido generado por IA puede ser incorrecto.">
            <a:extLst>
              <a:ext uri="{FF2B5EF4-FFF2-40B4-BE49-F238E27FC236}">
                <a16:creationId xmlns:a16="http://schemas.microsoft.com/office/drawing/2014/main" id="{725A4779-8FAF-95EB-5C48-E8E585C0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677" y="2207451"/>
            <a:ext cx="4675909" cy="3434694"/>
          </a:xfrm>
          <a:prstGeom prst="rect">
            <a:avLst/>
          </a:prstGeom>
        </p:spPr>
      </p:pic>
      <p:sp>
        <p:nvSpPr>
          <p:cNvPr id="29" name="CuadroTexto 28">
            <a:extLst>
              <a:ext uri="{FF2B5EF4-FFF2-40B4-BE49-F238E27FC236}">
                <a16:creationId xmlns:a16="http://schemas.microsoft.com/office/drawing/2014/main" id="{01D283F3-F49E-D7F7-B7D5-5032C67C19C1}"/>
              </a:ext>
            </a:extLst>
          </p:cNvPr>
          <p:cNvSpPr txBox="1"/>
          <p:nvPr/>
        </p:nvSpPr>
        <p:spPr>
          <a:xfrm>
            <a:off x="7588877" y="5711268"/>
            <a:ext cx="2812026" cy="461665"/>
          </a:xfrm>
          <a:prstGeom prst="rect">
            <a:avLst/>
          </a:prstGeom>
          <a:solidFill>
            <a:schemeClr val="bg1"/>
          </a:solidFill>
        </p:spPr>
        <p:txBody>
          <a:bodyPr wrap="square">
            <a:spAutoFit/>
          </a:bodyPr>
          <a:lstStyle/>
          <a:p>
            <a:pPr algn="ctr"/>
            <a:r>
              <a:rPr lang="en-US" sz="1200" b="0" i="0" dirty="0">
                <a:solidFill>
                  <a:srgbClr val="1C1D1E"/>
                </a:solidFill>
                <a:effectLst/>
                <a:latin typeface="Georgia" panose="02040502050405020303" pitchFamily="18" charset="0"/>
              </a:rPr>
              <a:t>Figure 45. Vision transformers diagram [11]</a:t>
            </a:r>
            <a:endParaRPr lang="es-ES" sz="1200" dirty="0">
              <a:latin typeface="Georgia" panose="02040502050405020303" pitchFamily="18" charset="0"/>
            </a:endParaRPr>
          </a:p>
        </p:txBody>
      </p:sp>
      <p:pic>
        <p:nvPicPr>
          <p:cNvPr id="26" name="Imagen 25" descr="Escala de tiempo&#10;&#10;El contenido generado por IA puede ser incorrecto.">
            <a:extLst>
              <a:ext uri="{FF2B5EF4-FFF2-40B4-BE49-F238E27FC236}">
                <a16:creationId xmlns:a16="http://schemas.microsoft.com/office/drawing/2014/main" id="{B92010C1-4052-2CB5-D2DC-92F5D9BEB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678" y="2211446"/>
            <a:ext cx="4675909" cy="3429000"/>
          </a:xfrm>
          <a:prstGeom prst="rect">
            <a:avLst/>
          </a:prstGeom>
        </p:spPr>
      </p:pic>
      <p:sp>
        <p:nvSpPr>
          <p:cNvPr id="30" name="CuadroTexto 29">
            <a:extLst>
              <a:ext uri="{FF2B5EF4-FFF2-40B4-BE49-F238E27FC236}">
                <a16:creationId xmlns:a16="http://schemas.microsoft.com/office/drawing/2014/main" id="{3E975699-749A-6A0A-98EB-458C270C82FE}"/>
              </a:ext>
            </a:extLst>
          </p:cNvPr>
          <p:cNvSpPr txBox="1"/>
          <p:nvPr/>
        </p:nvSpPr>
        <p:spPr>
          <a:xfrm>
            <a:off x="7535345" y="5711268"/>
            <a:ext cx="2812026" cy="461665"/>
          </a:xfrm>
          <a:prstGeom prst="rect">
            <a:avLst/>
          </a:prstGeom>
          <a:solidFill>
            <a:schemeClr val="bg1"/>
          </a:solidFill>
        </p:spPr>
        <p:txBody>
          <a:bodyPr wrap="square">
            <a:spAutoFit/>
          </a:bodyPr>
          <a:lstStyle/>
          <a:p>
            <a:pPr algn="ctr"/>
            <a:r>
              <a:rPr lang="en-US" sz="1200" b="0" i="0" dirty="0">
                <a:solidFill>
                  <a:srgbClr val="1C1D1E"/>
                </a:solidFill>
                <a:effectLst/>
                <a:latin typeface="Georgia" panose="02040502050405020303" pitchFamily="18" charset="0"/>
              </a:rPr>
              <a:t>Figure 44. Contrastive pretraining diagram [10]</a:t>
            </a:r>
            <a:endParaRPr lang="es-ES" sz="1200" dirty="0">
              <a:latin typeface="Georgia" panose="02040502050405020303" pitchFamily="18" charset="0"/>
            </a:endParaRPr>
          </a:p>
        </p:txBody>
      </p:sp>
      <p:sp>
        <p:nvSpPr>
          <p:cNvPr id="4" name="Rectángulo 3">
            <a:extLst>
              <a:ext uri="{FF2B5EF4-FFF2-40B4-BE49-F238E27FC236}">
                <a16:creationId xmlns:a16="http://schemas.microsoft.com/office/drawing/2014/main" id="{9E1EC3B9-557F-8CBD-F541-5CCF3CBE438F}"/>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1E1AB739-693C-34E5-4BA6-DC55B9BA0686}"/>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CEB44D34-6D15-843B-B3DD-C795E366B259}"/>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17747BEF-5359-0812-0BEB-1BBED29FECC9}"/>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507474A8-8CEE-77A3-F567-EA86E4BEF830}"/>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D97C4F80-9DDB-E4F0-B21F-A2BE0EC2573C}"/>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A43F96CD-338A-9CA4-377F-F625CFDF81CB}"/>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F3A6A64D-D473-6A0C-CBDA-604F189DFB7A}"/>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C1580C16-1FFB-1CC6-A1A3-4B41EE7D1E43}"/>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D229D407-D49D-9AF0-0CC0-B01E73137A19}"/>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F70E7FA6-F531-46A9-2617-458E5212F1D0}"/>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23E400EB-4A84-A465-3F79-9DFA0C361631}"/>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0C5CCF54-858B-5767-FD68-09124A30ADBE}"/>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54D0634F-E4EB-4FD5-3B2B-0C7A3AF4CB61}"/>
              </a:ext>
            </a:extLst>
          </p:cNvPr>
          <p:cNvSpPr/>
          <p:nvPr/>
        </p:nvSpPr>
        <p:spPr>
          <a:xfrm>
            <a:off x="7686108"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2E571327-42FE-65F4-3A9A-C5A4618910AF}"/>
              </a:ext>
            </a:extLst>
          </p:cNvPr>
          <p:cNvSpPr/>
          <p:nvPr/>
        </p:nvSpPr>
        <p:spPr>
          <a:xfrm>
            <a:off x="789040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6B85A5E4-331B-90FB-55B6-544322EE9D27}"/>
              </a:ext>
            </a:extLst>
          </p:cNvPr>
          <p:cNvSpPr/>
          <p:nvPr/>
        </p:nvSpPr>
        <p:spPr>
          <a:xfrm>
            <a:off x="958645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01050E3A-3046-8D2A-C7CB-E5F4005D0CE6}"/>
              </a:ext>
            </a:extLst>
          </p:cNvPr>
          <p:cNvSpPr/>
          <p:nvPr/>
        </p:nvSpPr>
        <p:spPr>
          <a:xfrm>
            <a:off x="979074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41E42573-21D9-F54E-5E5D-6D88CE96AACC}"/>
              </a:ext>
            </a:extLst>
          </p:cNvPr>
          <p:cNvSpPr/>
          <p:nvPr/>
        </p:nvSpPr>
        <p:spPr>
          <a:xfrm>
            <a:off x="9995044"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E68CCD70-AE61-80A3-829A-A4F92A52A8DC}"/>
              </a:ext>
            </a:extLst>
          </p:cNvPr>
          <p:cNvSpPr txBox="1"/>
          <p:nvPr/>
        </p:nvSpPr>
        <p:spPr>
          <a:xfrm>
            <a:off x="2346222" y="915899"/>
            <a:ext cx="7499555" cy="707886"/>
          </a:xfrm>
          <a:prstGeom prst="rect">
            <a:avLst/>
          </a:prstGeom>
          <a:noFill/>
        </p:spPr>
        <p:txBody>
          <a:bodyPr wrap="square">
            <a:spAutoFit/>
          </a:bodyPr>
          <a:lstStyle/>
          <a:p>
            <a:pPr algn="ctr"/>
            <a:r>
              <a:rPr lang="en-US" sz="4000" dirty="0">
                <a:solidFill>
                  <a:schemeClr val="tx1"/>
                </a:solidFill>
              </a:rPr>
              <a:t>Future Work Ideas</a:t>
            </a:r>
          </a:p>
        </p:txBody>
      </p:sp>
      <p:sp>
        <p:nvSpPr>
          <p:cNvPr id="18" name="CuadroTexto 17">
            <a:extLst>
              <a:ext uri="{FF2B5EF4-FFF2-40B4-BE49-F238E27FC236}">
                <a16:creationId xmlns:a16="http://schemas.microsoft.com/office/drawing/2014/main" id="{C9999354-8D0A-3FE8-E71E-6CB0EF13C7CB}"/>
              </a:ext>
            </a:extLst>
          </p:cNvPr>
          <p:cNvSpPr txBox="1"/>
          <p:nvPr/>
        </p:nvSpPr>
        <p:spPr>
          <a:xfrm>
            <a:off x="1038107" y="3047635"/>
            <a:ext cx="5038229" cy="2585323"/>
          </a:xfrm>
          <a:prstGeom prst="rect">
            <a:avLst/>
          </a:prstGeom>
          <a:noFill/>
        </p:spPr>
        <p:txBody>
          <a:bodyPr wrap="square">
            <a:spAutoFit/>
          </a:bodyPr>
          <a:lstStyle/>
          <a:p>
            <a:pPr marL="285750" indent="-285750">
              <a:buFont typeface="Arial" panose="020B0604020202020204" pitchFamily="34" charset="0"/>
              <a:buChar char="•"/>
            </a:pPr>
            <a:r>
              <a:rPr lang="en-US" dirty="0"/>
              <a:t>Explore self-supervised contrastive pre-training on unlabeled mammograms to learn robust, domain-agnostic feature embeddings [10]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Investigate Vision Transformer architectures for enhanced global context modeling and improved cross-domain generalization in breast cancer classification [11]</a:t>
            </a:r>
          </a:p>
        </p:txBody>
      </p:sp>
      <p:sp>
        <p:nvSpPr>
          <p:cNvPr id="31" name="Rectángulo: esquinas redondeadas 30">
            <a:extLst>
              <a:ext uri="{FF2B5EF4-FFF2-40B4-BE49-F238E27FC236}">
                <a16:creationId xmlns:a16="http://schemas.microsoft.com/office/drawing/2014/main" id="{DE9A6A3B-F06B-0623-FF70-84725B1D1698}"/>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36/38</a:t>
            </a:r>
          </a:p>
        </p:txBody>
      </p:sp>
    </p:spTree>
    <p:extLst>
      <p:ext uri="{BB962C8B-B14F-4D97-AF65-F5344CB8AC3E}">
        <p14:creationId xmlns:p14="http://schemas.microsoft.com/office/powerpoint/2010/main" val="209730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30339-A070-585D-E7AD-55FACF28A6B8}"/>
            </a:ext>
          </a:extLst>
        </p:cNvPr>
        <p:cNvGrpSpPr/>
        <p:nvPr/>
      </p:nvGrpSpPr>
      <p:grpSpPr>
        <a:xfrm>
          <a:off x="0" y="0"/>
          <a:ext cx="0" cy="0"/>
          <a:chOff x="0" y="0"/>
          <a:chExt cx="0" cy="0"/>
        </a:xfrm>
      </p:grpSpPr>
      <p:sp>
        <p:nvSpPr>
          <p:cNvPr id="31" name="CuadroTexto 30">
            <a:extLst>
              <a:ext uri="{FF2B5EF4-FFF2-40B4-BE49-F238E27FC236}">
                <a16:creationId xmlns:a16="http://schemas.microsoft.com/office/drawing/2014/main" id="{A5D93E56-4062-D4DD-C0A1-7DCCC505FF39}"/>
              </a:ext>
            </a:extLst>
          </p:cNvPr>
          <p:cNvSpPr txBox="1"/>
          <p:nvPr/>
        </p:nvSpPr>
        <p:spPr>
          <a:xfrm>
            <a:off x="577094" y="2015980"/>
            <a:ext cx="10998479" cy="424731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s-ES" dirty="0"/>
              <a:t>[13] Ibrahim, M., Henna, S., Cullen, G., Jennings, B., &amp; Butler, B. (2022). Multi-</a:t>
            </a:r>
            <a:r>
              <a:rPr lang="es-ES" dirty="0" err="1"/>
              <a:t>Graph</a:t>
            </a:r>
            <a:r>
              <a:rPr lang="es-ES" dirty="0"/>
              <a:t> </a:t>
            </a:r>
            <a:r>
              <a:rPr lang="es-ES" dirty="0" err="1"/>
              <a:t>Convolutional</a:t>
            </a:r>
            <a:r>
              <a:rPr lang="es-ES" dirty="0"/>
              <a:t> Neural Network </a:t>
            </a:r>
            <a:r>
              <a:rPr lang="es-ES" dirty="0" err="1"/>
              <a:t>for</a:t>
            </a:r>
            <a:r>
              <a:rPr lang="es-ES" dirty="0"/>
              <a:t> </a:t>
            </a:r>
            <a:r>
              <a:rPr lang="es-ES" dirty="0" err="1"/>
              <a:t>Breast</a:t>
            </a:r>
            <a:r>
              <a:rPr lang="es-ES" dirty="0"/>
              <a:t> </a:t>
            </a:r>
            <a:r>
              <a:rPr lang="es-ES" dirty="0" err="1"/>
              <a:t>Cancer</a:t>
            </a:r>
            <a:r>
              <a:rPr lang="es-ES" dirty="0"/>
              <a:t> Multi-</a:t>
            </a:r>
            <a:r>
              <a:rPr lang="es-ES" dirty="0" err="1"/>
              <a:t>Task</a:t>
            </a:r>
            <a:r>
              <a:rPr lang="es-ES" dirty="0"/>
              <a:t> </a:t>
            </a:r>
            <a:r>
              <a:rPr lang="es-ES" dirty="0" err="1"/>
              <a:t>Classification</a:t>
            </a:r>
            <a:r>
              <a:rPr lang="es-ES" dirty="0"/>
              <a:t>. </a:t>
            </a:r>
            <a:r>
              <a:rPr lang="es-ES" i="1" dirty="0" err="1"/>
              <a:t>ResearchGate</a:t>
            </a:r>
            <a:r>
              <a:rPr lang="es-ES" dirty="0"/>
              <a:t>. [Online]. </a:t>
            </a:r>
            <a:r>
              <a:rPr lang="es-ES" dirty="0" err="1"/>
              <a:t>Available</a:t>
            </a:r>
            <a:r>
              <a:rPr lang="es-ES" dirty="0"/>
              <a:t>: </a:t>
            </a:r>
            <a:r>
              <a:rPr lang="es-ES" dirty="0">
                <a:hlinkClick r:id="rId2"/>
              </a:rPr>
              <a:t>https://www.researchgate.net/figure/Calcification-and-mass-abnormalities-in-breast-mammogram-scans-The-calcification_fig1_359430128:contentReference[oaicite:4]{index=4}</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n-US" dirty="0"/>
          </a:p>
        </p:txBody>
      </p:sp>
      <p:sp>
        <p:nvSpPr>
          <p:cNvPr id="29" name="CuadroTexto 28">
            <a:extLst>
              <a:ext uri="{FF2B5EF4-FFF2-40B4-BE49-F238E27FC236}">
                <a16:creationId xmlns:a16="http://schemas.microsoft.com/office/drawing/2014/main" id="{51498FAC-0040-066C-FAE5-5559195F8463}"/>
              </a:ext>
            </a:extLst>
          </p:cNvPr>
          <p:cNvSpPr txBox="1"/>
          <p:nvPr/>
        </p:nvSpPr>
        <p:spPr>
          <a:xfrm>
            <a:off x="577095" y="2011985"/>
            <a:ext cx="10998479" cy="424731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s-ES" dirty="0"/>
              <a:t>[9] </a:t>
            </a:r>
            <a:r>
              <a:rPr lang="es-ES" dirty="0" err="1"/>
              <a:t>Nikam</a:t>
            </a:r>
            <a:r>
              <a:rPr lang="es-ES" dirty="0"/>
              <a:t>, J., </a:t>
            </a:r>
            <a:r>
              <a:rPr lang="es-ES" dirty="0" err="1"/>
              <a:t>Nankar</a:t>
            </a:r>
            <a:r>
              <a:rPr lang="es-ES" dirty="0"/>
              <a:t>, G., </a:t>
            </a:r>
            <a:r>
              <a:rPr lang="es-ES" dirty="0" err="1"/>
              <a:t>Liddad</a:t>
            </a:r>
            <a:r>
              <a:rPr lang="es-ES" dirty="0"/>
              <a:t>, A., </a:t>
            </a:r>
            <a:r>
              <a:rPr lang="es-ES" dirty="0" err="1"/>
              <a:t>Yeole</a:t>
            </a:r>
            <a:r>
              <a:rPr lang="es-ES" dirty="0"/>
              <a:t>, L., &amp; </a:t>
            </a:r>
            <a:r>
              <a:rPr lang="es-ES" dirty="0" err="1"/>
              <a:t>Pawar</a:t>
            </a:r>
            <a:r>
              <a:rPr lang="es-ES" dirty="0"/>
              <a:t>, S. (2024). Artificial </a:t>
            </a:r>
            <a:r>
              <a:rPr lang="es-ES" dirty="0" err="1"/>
              <a:t>Intelligence</a:t>
            </a:r>
            <a:r>
              <a:rPr lang="es-ES" dirty="0"/>
              <a:t> in </a:t>
            </a:r>
            <a:r>
              <a:rPr lang="es-ES" dirty="0" err="1"/>
              <a:t>Female</a:t>
            </a:r>
            <a:r>
              <a:rPr lang="es-ES" dirty="0"/>
              <a:t> </a:t>
            </a:r>
            <a:r>
              <a:rPr lang="es-ES" dirty="0" err="1"/>
              <a:t>Cancers</a:t>
            </a:r>
            <a:r>
              <a:rPr lang="es-ES" dirty="0"/>
              <a:t> Screening, Diagnosis and </a:t>
            </a:r>
            <a:r>
              <a:rPr lang="es-ES" dirty="0" err="1"/>
              <a:t>Treatment</a:t>
            </a:r>
            <a:r>
              <a:rPr lang="es-ES" dirty="0"/>
              <a:t>. </a:t>
            </a:r>
            <a:r>
              <a:rPr lang="es-ES" i="1" dirty="0"/>
              <a:t>International </a:t>
            </a:r>
            <a:r>
              <a:rPr lang="es-ES" i="1" dirty="0" err="1"/>
              <a:t>Journal</a:t>
            </a:r>
            <a:r>
              <a:rPr lang="es-ES" i="1" dirty="0"/>
              <a:t> </a:t>
            </a:r>
            <a:r>
              <a:rPr lang="es-ES" i="1" dirty="0" err="1"/>
              <a:t>of</a:t>
            </a:r>
            <a:r>
              <a:rPr lang="es-ES" i="1" dirty="0"/>
              <a:t> </a:t>
            </a:r>
            <a:r>
              <a:rPr lang="es-ES" i="1" dirty="0" err="1"/>
              <a:t>Pharmaceutical</a:t>
            </a:r>
            <a:r>
              <a:rPr lang="es-ES" i="1" dirty="0"/>
              <a:t> </a:t>
            </a:r>
            <a:r>
              <a:rPr lang="es-ES" i="1" dirty="0" err="1"/>
              <a:t>Research</a:t>
            </a:r>
            <a:r>
              <a:rPr lang="es-ES" i="1" dirty="0"/>
              <a:t> and </a:t>
            </a:r>
            <a:r>
              <a:rPr lang="es-ES" i="1" dirty="0" err="1"/>
              <a:t>Applications</a:t>
            </a:r>
            <a:r>
              <a:rPr lang="es-ES" dirty="0"/>
              <a:t>, 9(4), 692–714. </a:t>
            </a:r>
            <a:r>
              <a:rPr lang="es-ES" dirty="0">
                <a:hlinkClick r:id="rId3"/>
              </a:rPr>
              <a:t>https://ijprajournal.com/issue_dcp/Artificial%20Intelligence%20in%20Female%20Cancers%20Screening,%20Diagnosis%20and%20Treatment.pdf</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 Kundu, R. (2022, May 22). The Beginner’s Guide to Contrastive Learning. </a:t>
            </a:r>
            <a:r>
              <a:rPr lang="en-US" i="1" dirty="0"/>
              <a:t>V7 Labs</a:t>
            </a:r>
            <a:r>
              <a:rPr lang="en-US" dirty="0"/>
              <a:t>. [Online]. Available: </a:t>
            </a:r>
            <a:r>
              <a:rPr lang="en-US" dirty="0">
                <a:hlinkClick r:id="rId4"/>
              </a:rPr>
              <a:t>https://www.v7labs.com/blog/contrastive-learning-guide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[11] Papers With Code. “Vision Transformer Explained.” </a:t>
            </a:r>
            <a:r>
              <a:rPr lang="en-US" i="1" dirty="0"/>
              <a:t>Papers With Code</a:t>
            </a:r>
            <a:r>
              <a:rPr lang="en-US" dirty="0"/>
              <a:t>, n.d. [Online]. Available: </a:t>
            </a:r>
            <a:r>
              <a:rPr lang="en-US" dirty="0">
                <a:hlinkClick r:id="rId5"/>
              </a:rPr>
              <a:t>https://paperswithcode.com/method/vision-transformer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[12] American Cancer Society. “Survival Rates for Breast Cancer.” </a:t>
            </a:r>
            <a:r>
              <a:rPr lang="en-US" i="1" dirty="0"/>
              <a:t>American Cancer Society</a:t>
            </a:r>
            <a:r>
              <a:rPr lang="en-US" dirty="0"/>
              <a:t>, Jan. 2025. [Online]. Available: </a:t>
            </a:r>
            <a:r>
              <a:rPr lang="en-US" dirty="0">
                <a:hlinkClick r:id="rId6"/>
              </a:rPr>
              <a:t>https://www.cancer.org/cancer/types/breast-cancer/understanding-a-breast-cancer-diagnosis/breast-cancer-survival-rates.html</a:t>
            </a:r>
            <a:endParaRPr lang="en-US" dirty="0"/>
          </a:p>
        </p:txBody>
      </p:sp>
      <p:sp>
        <p:nvSpPr>
          <p:cNvPr id="23" name="CuadroTexto 22">
            <a:extLst>
              <a:ext uri="{FF2B5EF4-FFF2-40B4-BE49-F238E27FC236}">
                <a16:creationId xmlns:a16="http://schemas.microsoft.com/office/drawing/2014/main" id="{11F3009E-7EAB-9F8F-EEC0-CB6B8A9D07F4}"/>
              </a:ext>
            </a:extLst>
          </p:cNvPr>
          <p:cNvSpPr txBox="1"/>
          <p:nvPr/>
        </p:nvSpPr>
        <p:spPr>
          <a:xfrm>
            <a:off x="577096" y="2015980"/>
            <a:ext cx="10998479" cy="424731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[5] Doctor Anywhere. “Mammogram vs. Ultrasound: Which Breast Cancer Screening is Right for You?” Doctor Anywhere, Oct. 8, 2024. [Online]. Available: </a:t>
            </a:r>
            <a:r>
              <a:rPr lang="en-US" dirty="0">
                <a:hlinkClick r:id="rId7"/>
              </a:rPr>
              <a:t>https://doctoranywhere.com/blog/2024/10/08/mammogram-vs-ultrasound-which-breast-cancer-screening-is-right-for-you/</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 MagView. “Breast MRI for Cancer Risk: Benefits &amp; Types of Screenings.” MagView, Jun. 16, 2021. [Online]. Available: </a:t>
            </a:r>
            <a:r>
              <a:rPr lang="en-US" dirty="0">
                <a:hlinkClick r:id="rId8"/>
              </a:rPr>
              <a:t>https://magview.com/blog/breast-mri-high-risk-patients/Fonts</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[7] Medical Technology Management Institute (MTMI). “Essentials for Standard Projections – CC and MLO Views.” MTMI, Sept. 25, 2025. [Online]. Available: </a:t>
            </a:r>
            <a:r>
              <a:rPr lang="en-US" dirty="0">
                <a:hlinkClick r:id="rId9"/>
              </a:rPr>
              <a:t>https://www.mtmi.net/webinar/essentials-standard-projections-cc-and-mlo-views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s-ES" dirty="0"/>
              <a:t>[8] Martínez Saíd, H. “Cáncer de Mama.” Alta Especialidad en Cáncer, </a:t>
            </a:r>
            <a:r>
              <a:rPr lang="es-ES" dirty="0" err="1"/>
              <a:t>n.d</a:t>
            </a:r>
            <a:r>
              <a:rPr lang="es-ES" dirty="0"/>
              <a:t>. [Online]. </a:t>
            </a:r>
            <a:r>
              <a:rPr lang="es-ES" dirty="0" err="1"/>
              <a:t>Available</a:t>
            </a:r>
            <a:r>
              <a:rPr lang="es-ES" dirty="0"/>
              <a:t>: </a:t>
            </a:r>
            <a:r>
              <a:rPr lang="es-ES" dirty="0">
                <a:hlinkClick r:id="rId10"/>
              </a:rPr>
              <a:t>https://www.altaespecialidadencancer.com/cancer-de-mama</a:t>
            </a:r>
            <a:endParaRPr lang="en-US" dirty="0"/>
          </a:p>
          <a:p>
            <a:pPr marL="285750" indent="-285750">
              <a:buFont typeface="Arial" panose="020B0604020202020204" pitchFamily="34" charset="0"/>
              <a:buChar char="•"/>
            </a:pPr>
            <a:endParaRPr lang="en-US" dirty="0"/>
          </a:p>
        </p:txBody>
      </p:sp>
      <p:sp>
        <p:nvSpPr>
          <p:cNvPr id="18" name="CuadroTexto 17">
            <a:extLst>
              <a:ext uri="{FF2B5EF4-FFF2-40B4-BE49-F238E27FC236}">
                <a16:creationId xmlns:a16="http://schemas.microsoft.com/office/drawing/2014/main" id="{B49DBB91-9EF9-77B1-5210-20C48E8D6778}"/>
              </a:ext>
            </a:extLst>
          </p:cNvPr>
          <p:cNvSpPr txBox="1"/>
          <p:nvPr/>
        </p:nvSpPr>
        <p:spPr>
          <a:xfrm>
            <a:off x="577096" y="2019975"/>
            <a:ext cx="10998479" cy="397031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[1] Bray, F. I., </a:t>
            </a:r>
            <a:r>
              <a:rPr lang="en-US" dirty="0" err="1"/>
              <a:t>Ferlay</a:t>
            </a:r>
            <a:r>
              <a:rPr lang="en-US" dirty="0"/>
              <a:t>, J., </a:t>
            </a:r>
            <a:r>
              <a:rPr lang="en-US" dirty="0" err="1"/>
              <a:t>Soerjomataram</a:t>
            </a:r>
            <a:r>
              <a:rPr lang="en-US" dirty="0"/>
              <a:t>, I., Siegel, R. L., Torre, L. A., &amp; Jemal, A. (2018). Global cancer statistics 2018: GLOBOCAN estimates of incidence and mortality worldwide for 36 cancers in 185 countries. CA: A Cancer Journal for Clinicians, 68(6), 394–424. </a:t>
            </a:r>
            <a:r>
              <a:rPr lang="en-US" dirty="0">
                <a:hlinkClick r:id="rId11"/>
              </a:rPr>
              <a:t>https://doi.org/10.3322/caac.21492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s-ES" dirty="0"/>
              <a:t>[2] Sociedad Española de Oncología Médica (SEOM). </a:t>
            </a:r>
            <a:r>
              <a:rPr lang="es-ES" dirty="0" err="1"/>
              <a:t>Cancer</a:t>
            </a:r>
            <a:r>
              <a:rPr lang="es-ES" dirty="0"/>
              <a:t> </a:t>
            </a:r>
            <a:r>
              <a:rPr lang="es-ES" dirty="0" err="1"/>
              <a:t>incidence</a:t>
            </a:r>
            <a:r>
              <a:rPr lang="es-ES" dirty="0"/>
              <a:t> </a:t>
            </a:r>
            <a:r>
              <a:rPr lang="es-ES" dirty="0" err="1"/>
              <a:t>estimates</a:t>
            </a:r>
            <a:r>
              <a:rPr lang="es-ES" dirty="0"/>
              <a:t> in </a:t>
            </a:r>
            <a:r>
              <a:rPr lang="es-ES" dirty="0" err="1"/>
              <a:t>Spain</a:t>
            </a:r>
            <a:r>
              <a:rPr lang="es-ES" dirty="0"/>
              <a:t> in 2022. SEOM, Sep. 29, 2023. [Online]. </a:t>
            </a:r>
            <a:r>
              <a:rPr lang="es-ES" dirty="0" err="1"/>
              <a:t>Available</a:t>
            </a:r>
            <a:r>
              <a:rPr lang="es-ES" dirty="0"/>
              <a:t>: https://seom.org/100252-Sala%20de%20Prensa/el-cancer-en-espanacom/210171-estimaciones-incidencia-2022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n-US" dirty="0"/>
              <a:t>[3] M. Weiss, “Breast Cancer Checks: From Self-Exams to Screening Tests,” </a:t>
            </a:r>
            <a:r>
              <a:rPr lang="en-US" dirty="0" err="1"/>
              <a:t>Verywell</a:t>
            </a:r>
            <a:r>
              <a:rPr lang="en-US" dirty="0"/>
              <a:t> Health, Jun. 26, 2025. [Online]. Available: https://www.verywellhealth.com/breast-cancer-testing-screening-5204528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[4] Xplore Radiology. “What Is Breast Tomosynthesis and Is It Better than Mammography?” Xplore Radiology, n.d. [Online]. Available: </a:t>
            </a:r>
            <a:r>
              <a:rPr lang="en-US" dirty="0">
                <a:hlinkClick r:id="rId12"/>
              </a:rPr>
              <a:t>https://xploreradiology.com.au/what-is-breast-tomosynthesis-and-is-it-better-than-mammography/</a:t>
            </a:r>
            <a:endParaRPr lang="es-ES" dirty="0"/>
          </a:p>
        </p:txBody>
      </p:sp>
      <p:sp>
        <p:nvSpPr>
          <p:cNvPr id="4" name="Rectángulo 3">
            <a:extLst>
              <a:ext uri="{FF2B5EF4-FFF2-40B4-BE49-F238E27FC236}">
                <a16:creationId xmlns:a16="http://schemas.microsoft.com/office/drawing/2014/main" id="{C4C3AC21-F307-55F2-1FCA-CDF3F6656470}"/>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DAE967DD-B451-625D-19B5-69B3E247CE6E}"/>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a:extLst>
              <a:ext uri="{FF2B5EF4-FFF2-40B4-BE49-F238E27FC236}">
                <a16:creationId xmlns:a16="http://schemas.microsoft.com/office/drawing/2014/main" id="{FF11622F-8C20-1448-23B0-9D8B6D311A9F}"/>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Rectángulo 2">
            <a:extLst>
              <a:ext uri="{FF2B5EF4-FFF2-40B4-BE49-F238E27FC236}">
                <a16:creationId xmlns:a16="http://schemas.microsoft.com/office/drawing/2014/main" id="{E2C882E0-1B0D-AA5C-CA01-8A14E2C965F3}"/>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C51125E6-C2AA-2C7B-DD73-8E80C452D9FE}"/>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Elipse 7">
            <a:extLst>
              <a:ext uri="{FF2B5EF4-FFF2-40B4-BE49-F238E27FC236}">
                <a16:creationId xmlns:a16="http://schemas.microsoft.com/office/drawing/2014/main" id="{45018336-6FD1-129E-3F59-E75D6F679A8C}"/>
              </a:ext>
            </a:extLst>
          </p:cNvPr>
          <p:cNvSpPr/>
          <p:nvPr/>
        </p:nvSpPr>
        <p:spPr>
          <a:xfrm>
            <a:off x="239524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9A3A121D-709F-8CF0-9318-26F640A5413D}"/>
              </a:ext>
            </a:extLst>
          </p:cNvPr>
          <p:cNvSpPr/>
          <p:nvPr/>
        </p:nvSpPr>
        <p:spPr>
          <a:xfrm>
            <a:off x="259954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3579101B-D2DB-3FA9-6180-0BA251854C3F}"/>
              </a:ext>
            </a:extLst>
          </p:cNvPr>
          <p:cNvSpPr/>
          <p:nvPr/>
        </p:nvSpPr>
        <p:spPr>
          <a:xfrm>
            <a:off x="2803837"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EA92A527-14EC-36DD-BFD8-089B17DB64AB}"/>
              </a:ext>
            </a:extLst>
          </p:cNvPr>
          <p:cNvSpPr/>
          <p:nvPr/>
        </p:nvSpPr>
        <p:spPr>
          <a:xfrm>
            <a:off x="491503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Elipse 11">
            <a:extLst>
              <a:ext uri="{FF2B5EF4-FFF2-40B4-BE49-F238E27FC236}">
                <a16:creationId xmlns:a16="http://schemas.microsoft.com/office/drawing/2014/main" id="{125B1C7E-2C41-7DCE-DE5A-A024AA625E15}"/>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5DD59E90-5334-467F-4785-0ACEC0ADFB05}"/>
              </a:ext>
            </a:extLst>
          </p:cNvPr>
          <p:cNvSpPr/>
          <p:nvPr/>
        </p:nvSpPr>
        <p:spPr>
          <a:xfrm>
            <a:off x="532362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Elipse 13">
            <a:extLst>
              <a:ext uri="{FF2B5EF4-FFF2-40B4-BE49-F238E27FC236}">
                <a16:creationId xmlns:a16="http://schemas.microsoft.com/office/drawing/2014/main" id="{0E37F44B-A5FC-91F3-A24F-746E34D8C858}"/>
              </a:ext>
            </a:extLst>
          </p:cNvPr>
          <p:cNvSpPr/>
          <p:nvPr/>
        </p:nvSpPr>
        <p:spPr>
          <a:xfrm>
            <a:off x="552792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856C0B12-CEA5-EA9D-8BBB-D34B9EE6F421}"/>
              </a:ext>
            </a:extLst>
          </p:cNvPr>
          <p:cNvSpPr/>
          <p:nvPr/>
        </p:nvSpPr>
        <p:spPr>
          <a:xfrm>
            <a:off x="748181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08266A2E-98E3-E958-25E9-CC27D44D0A37}"/>
              </a:ext>
            </a:extLst>
          </p:cNvPr>
          <p:cNvSpPr/>
          <p:nvPr/>
        </p:nvSpPr>
        <p:spPr>
          <a:xfrm>
            <a:off x="7686108"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B1051C15-726D-D6A2-0F3D-2710C8A45458}"/>
              </a:ext>
            </a:extLst>
          </p:cNvPr>
          <p:cNvSpPr/>
          <p:nvPr/>
        </p:nvSpPr>
        <p:spPr>
          <a:xfrm>
            <a:off x="7890403"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Elipse 18">
            <a:extLst>
              <a:ext uri="{FF2B5EF4-FFF2-40B4-BE49-F238E27FC236}">
                <a16:creationId xmlns:a16="http://schemas.microsoft.com/office/drawing/2014/main" id="{84D2F7A6-0A00-459F-6E8B-7EF2685E3F0D}"/>
              </a:ext>
            </a:extLst>
          </p:cNvPr>
          <p:cNvSpPr/>
          <p:nvPr/>
        </p:nvSpPr>
        <p:spPr>
          <a:xfrm>
            <a:off x="9586454"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Elipse 19">
            <a:extLst>
              <a:ext uri="{FF2B5EF4-FFF2-40B4-BE49-F238E27FC236}">
                <a16:creationId xmlns:a16="http://schemas.microsoft.com/office/drawing/2014/main" id="{C7386F01-F92C-C736-810D-61F1529BB0C0}"/>
              </a:ext>
            </a:extLst>
          </p:cNvPr>
          <p:cNvSpPr/>
          <p:nvPr/>
        </p:nvSpPr>
        <p:spPr>
          <a:xfrm>
            <a:off x="9790749"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Elipse 20">
            <a:extLst>
              <a:ext uri="{FF2B5EF4-FFF2-40B4-BE49-F238E27FC236}">
                <a16:creationId xmlns:a16="http://schemas.microsoft.com/office/drawing/2014/main" id="{9E793EEA-3D9B-311E-A26F-C5B6BC3B7605}"/>
              </a:ext>
            </a:extLst>
          </p:cNvPr>
          <p:cNvSpPr/>
          <p:nvPr/>
        </p:nvSpPr>
        <p:spPr>
          <a:xfrm>
            <a:off x="9995044"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CuadroTexto 21">
            <a:extLst>
              <a:ext uri="{FF2B5EF4-FFF2-40B4-BE49-F238E27FC236}">
                <a16:creationId xmlns:a16="http://schemas.microsoft.com/office/drawing/2014/main" id="{30885972-0AFA-8D2A-A827-938A49608EB9}"/>
              </a:ext>
            </a:extLst>
          </p:cNvPr>
          <p:cNvSpPr txBox="1"/>
          <p:nvPr/>
        </p:nvSpPr>
        <p:spPr>
          <a:xfrm>
            <a:off x="2346222" y="915899"/>
            <a:ext cx="7499555" cy="707886"/>
          </a:xfrm>
          <a:prstGeom prst="rect">
            <a:avLst/>
          </a:prstGeom>
          <a:noFill/>
        </p:spPr>
        <p:txBody>
          <a:bodyPr wrap="square">
            <a:spAutoFit/>
          </a:bodyPr>
          <a:lstStyle/>
          <a:p>
            <a:pPr algn="ctr"/>
            <a:r>
              <a:rPr lang="en-US" sz="4000" dirty="0" err="1">
                <a:solidFill>
                  <a:schemeClr val="tx1"/>
                </a:solidFill>
              </a:rPr>
              <a:t>Webgraphy</a:t>
            </a:r>
            <a:endParaRPr lang="en-US" sz="4000" dirty="0">
              <a:solidFill>
                <a:schemeClr val="tx1"/>
              </a:solidFill>
            </a:endParaRPr>
          </a:p>
        </p:txBody>
      </p:sp>
      <p:sp>
        <p:nvSpPr>
          <p:cNvPr id="2" name="Rectángulo: esquinas redondeadas 1">
            <a:extLst>
              <a:ext uri="{FF2B5EF4-FFF2-40B4-BE49-F238E27FC236}">
                <a16:creationId xmlns:a16="http://schemas.microsoft.com/office/drawing/2014/main" id="{E53C63C7-335F-8F2F-942A-076B059DBF9B}"/>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38/38</a:t>
            </a:r>
          </a:p>
        </p:txBody>
      </p:sp>
    </p:spTree>
    <p:extLst>
      <p:ext uri="{BB962C8B-B14F-4D97-AF65-F5344CB8AC3E}">
        <p14:creationId xmlns:p14="http://schemas.microsoft.com/office/powerpoint/2010/main" val="372813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9"/>
                                        </p:tgtEl>
                                      </p:cBhvr>
                                    </p:animEffect>
                                    <p:set>
                                      <p:cBhvr>
                                        <p:cTn id="17"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2706E-DC74-328C-AB05-7A83F28E23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6DA315B-EF8F-D629-5EC7-E1119D52F81D}"/>
              </a:ext>
            </a:extLst>
          </p:cNvPr>
          <p:cNvSpPr>
            <a:spLocks noGrp="1"/>
          </p:cNvSpPr>
          <p:nvPr>
            <p:ph type="ctrTitle"/>
          </p:nvPr>
        </p:nvSpPr>
        <p:spPr>
          <a:xfrm>
            <a:off x="1524000" y="1112533"/>
            <a:ext cx="9144000" cy="2387600"/>
          </a:xfrm>
        </p:spPr>
        <p:txBody>
          <a:bodyPr/>
          <a:lstStyle/>
          <a:p>
            <a:r>
              <a:rPr lang="es-ES" dirty="0" err="1"/>
              <a:t>Domain</a:t>
            </a:r>
            <a:r>
              <a:rPr lang="es-ES" dirty="0"/>
              <a:t> </a:t>
            </a:r>
            <a:r>
              <a:rPr lang="es-ES" dirty="0" err="1"/>
              <a:t>Adaptation</a:t>
            </a:r>
            <a:r>
              <a:rPr lang="es-ES" dirty="0"/>
              <a:t> in </a:t>
            </a:r>
            <a:r>
              <a:rPr lang="es-ES" dirty="0" err="1"/>
              <a:t>Breast</a:t>
            </a:r>
            <a:r>
              <a:rPr lang="es-ES" dirty="0"/>
              <a:t> </a:t>
            </a:r>
            <a:r>
              <a:rPr lang="es-ES" dirty="0" err="1"/>
              <a:t>Cancer</a:t>
            </a:r>
            <a:r>
              <a:rPr lang="es-ES" dirty="0"/>
              <a:t> </a:t>
            </a:r>
            <a:r>
              <a:rPr lang="es-ES" dirty="0" err="1"/>
              <a:t>Classification</a:t>
            </a:r>
            <a:endParaRPr lang="es-ES" dirty="0"/>
          </a:p>
        </p:txBody>
      </p:sp>
      <p:sp>
        <p:nvSpPr>
          <p:cNvPr id="3" name="Subtítulo 2">
            <a:extLst>
              <a:ext uri="{FF2B5EF4-FFF2-40B4-BE49-F238E27FC236}">
                <a16:creationId xmlns:a16="http://schemas.microsoft.com/office/drawing/2014/main" id="{B6D3AD73-498B-B89F-4B76-93567544B85D}"/>
              </a:ext>
            </a:extLst>
          </p:cNvPr>
          <p:cNvSpPr>
            <a:spLocks noGrp="1"/>
          </p:cNvSpPr>
          <p:nvPr>
            <p:ph type="subTitle" idx="1"/>
          </p:nvPr>
        </p:nvSpPr>
        <p:spPr>
          <a:xfrm>
            <a:off x="1892709" y="3677723"/>
            <a:ext cx="8406581" cy="1655762"/>
          </a:xfrm>
        </p:spPr>
        <p:txBody>
          <a:bodyPr>
            <a:normAutofit/>
          </a:bodyPr>
          <a:lstStyle/>
          <a:p>
            <a:pPr algn="just"/>
            <a:r>
              <a:rPr lang="es-ES" sz="2000" dirty="0"/>
              <a:t>Autor: 			Christian Queralt </a:t>
            </a:r>
            <a:r>
              <a:rPr lang="es-ES" sz="2000" dirty="0" err="1"/>
              <a:t>Aixendri</a:t>
            </a:r>
            <a:endParaRPr lang="es-ES" sz="2000" dirty="0"/>
          </a:p>
          <a:p>
            <a:pPr algn="just"/>
            <a:r>
              <a:rPr lang="es-ES" sz="2000" dirty="0"/>
              <a:t>Director: 		Dr. </a:t>
            </a:r>
            <a:r>
              <a:rPr lang="es-ES" sz="2000" dirty="0" err="1"/>
              <a:t>Kaisar</a:t>
            </a:r>
            <a:r>
              <a:rPr lang="es-ES" sz="2000" dirty="0"/>
              <a:t> </a:t>
            </a:r>
            <a:r>
              <a:rPr lang="es-ES" sz="2000" dirty="0" err="1"/>
              <a:t>Kushibar</a:t>
            </a:r>
            <a:endParaRPr lang="es-ES" sz="2000" dirty="0"/>
          </a:p>
          <a:p>
            <a:pPr algn="just"/>
            <a:r>
              <a:rPr lang="es-ES" sz="2000" dirty="0" err="1"/>
              <a:t>Developed</a:t>
            </a:r>
            <a:r>
              <a:rPr lang="es-ES" sz="2000" dirty="0"/>
              <a:t> in: 		</a:t>
            </a:r>
            <a:r>
              <a:rPr lang="es-ES" sz="2000" dirty="0" err="1"/>
              <a:t>Mathematics</a:t>
            </a:r>
            <a:r>
              <a:rPr lang="es-ES" sz="2000" dirty="0"/>
              <a:t> and </a:t>
            </a:r>
            <a:r>
              <a:rPr lang="es-ES" sz="2000" dirty="0" err="1"/>
              <a:t>Computer</a:t>
            </a:r>
            <a:r>
              <a:rPr lang="es-ES" sz="2000" dirty="0"/>
              <a:t> </a:t>
            </a:r>
            <a:r>
              <a:rPr lang="es-ES" sz="2000" dirty="0" err="1"/>
              <a:t>Science</a:t>
            </a:r>
            <a:r>
              <a:rPr lang="es-ES" sz="2000" dirty="0"/>
              <a:t> </a:t>
            </a:r>
            <a:r>
              <a:rPr lang="es-ES" sz="2000" dirty="0" err="1"/>
              <a:t>department</a:t>
            </a:r>
            <a:endParaRPr lang="es-ES" sz="2000" dirty="0"/>
          </a:p>
        </p:txBody>
      </p:sp>
      <p:sp>
        <p:nvSpPr>
          <p:cNvPr id="4" name="Rectángulo 3">
            <a:extLst>
              <a:ext uri="{FF2B5EF4-FFF2-40B4-BE49-F238E27FC236}">
                <a16:creationId xmlns:a16="http://schemas.microsoft.com/office/drawing/2014/main" id="{57C83495-506B-B661-6620-822BB8D90D35}"/>
              </a:ext>
            </a:extLst>
          </p:cNvPr>
          <p:cNvSpPr/>
          <p:nvPr/>
        </p:nvSpPr>
        <p:spPr>
          <a:xfrm>
            <a:off x="-226141" y="150725"/>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CE711FEA-63BB-5CF4-7E7F-BCEBC2C86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81" y="428625"/>
            <a:ext cx="3905250" cy="1171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1D74EA7B-DA73-2013-6F1C-39388FBA35C6}"/>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6469C682-A869-488C-78F6-7B7547F1B9F7}"/>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descr="HOME - BCN-AIM">
            <a:extLst>
              <a:ext uri="{FF2B5EF4-FFF2-40B4-BE49-F238E27FC236}">
                <a16:creationId xmlns:a16="http://schemas.microsoft.com/office/drawing/2014/main" id="{5D171411-A910-D9AB-1B31-985C2D193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668" y="5173769"/>
            <a:ext cx="2899635" cy="790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me - EuCanImage">
            <a:extLst>
              <a:ext uri="{FF2B5EF4-FFF2-40B4-BE49-F238E27FC236}">
                <a16:creationId xmlns:a16="http://schemas.microsoft.com/office/drawing/2014/main" id="{E5C906E4-0ADC-1081-96D4-1DE132034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766" y="4896169"/>
            <a:ext cx="2700020" cy="135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936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EBABB-853D-B21B-1A6D-EC12C38A7DDF}"/>
            </a:ext>
          </a:extLst>
        </p:cNvPr>
        <p:cNvGrpSpPr/>
        <p:nvPr/>
      </p:nvGrpSpPr>
      <p:grpSpPr>
        <a:xfrm>
          <a:off x="0" y="0"/>
          <a:ext cx="0" cy="0"/>
          <a:chOff x="0" y="0"/>
          <a:chExt cx="0" cy="0"/>
        </a:xfrm>
      </p:grpSpPr>
      <p:pic>
        <p:nvPicPr>
          <p:cNvPr id="22" name="Picture 2" descr="Details are in the caption following the image">
            <a:extLst>
              <a:ext uri="{FF2B5EF4-FFF2-40B4-BE49-F238E27FC236}">
                <a16:creationId xmlns:a16="http://schemas.microsoft.com/office/drawing/2014/main" id="{D77D54EC-6D37-B11C-E49B-2E1D8B23A9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732"/>
          <a:stretch>
            <a:fillRect/>
          </a:stretch>
        </p:blipFill>
        <p:spPr bwMode="auto">
          <a:xfrm>
            <a:off x="6072522" y="2020859"/>
            <a:ext cx="5061693" cy="308726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Details are in the caption following the image">
            <a:extLst>
              <a:ext uri="{FF2B5EF4-FFF2-40B4-BE49-F238E27FC236}">
                <a16:creationId xmlns:a16="http://schemas.microsoft.com/office/drawing/2014/main" id="{A9616E53-C1D4-F1AE-D8EA-5B4103A297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6" b="65834"/>
          <a:stretch>
            <a:fillRect/>
          </a:stretch>
        </p:blipFill>
        <p:spPr bwMode="auto">
          <a:xfrm>
            <a:off x="660400" y="1943907"/>
            <a:ext cx="4727815" cy="32411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03DB5997-564E-E790-A509-D28BE551CABE}"/>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0F2A5A48-1D35-3B3E-B881-038379E8823E}"/>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1BF11A75-2B7C-66D7-6289-CDBAFB662CAF}"/>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97706522-B29D-F263-8F4E-5947F3BCAE0C}"/>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04A597CC-3A96-560A-C939-78A5ED7BCE74}"/>
              </a:ext>
            </a:extLst>
          </p:cNvPr>
          <p:cNvSpPr/>
          <p:nvPr/>
        </p:nvSpPr>
        <p:spPr>
          <a:xfrm>
            <a:off x="2190952"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73EE1FC2-A40A-D03F-B40F-054695DF7290}"/>
              </a:ext>
            </a:extLst>
          </p:cNvPr>
          <p:cNvSpPr/>
          <p:nvPr/>
        </p:nvSpPr>
        <p:spPr>
          <a:xfrm>
            <a:off x="239524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C3B0AB23-41B1-2FB9-1F55-175448A1AF78}"/>
              </a:ext>
            </a:extLst>
          </p:cNvPr>
          <p:cNvSpPr/>
          <p:nvPr/>
        </p:nvSpPr>
        <p:spPr>
          <a:xfrm>
            <a:off x="2599542"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A373C82F-E117-A0D9-7D48-6548138EBA3F}"/>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31FEAD29-165F-B805-DE37-5288793EE62F}"/>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E38E325-DCC5-0727-0D10-327C2FC45856}"/>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A308A27F-5106-023B-0DDC-22A6D4E6FB84}"/>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5662EE7B-FD6C-D35B-6492-482385AC824C}"/>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CA941D16-ABD5-103D-E463-B60DA476066C}"/>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2FE3792C-3A90-5F5D-45A8-A6F831ECE378}"/>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D2D72684-D959-AF6D-AE7D-70ED81FA04D9}"/>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94765D8C-58F3-97F6-0771-6CDEB1115197}"/>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13303915-342A-4574-A5B4-AE0ACD339DD6}"/>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D079A865-A53A-BEE9-D376-68E37F1D8FE3}"/>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60E83E70-6817-93F2-3EB7-3CED11762024}"/>
              </a:ext>
            </a:extLst>
          </p:cNvPr>
          <p:cNvSpPr txBox="1"/>
          <p:nvPr/>
        </p:nvSpPr>
        <p:spPr>
          <a:xfrm>
            <a:off x="2346222" y="768275"/>
            <a:ext cx="7499555" cy="707886"/>
          </a:xfrm>
          <a:prstGeom prst="rect">
            <a:avLst/>
          </a:prstGeom>
          <a:noFill/>
        </p:spPr>
        <p:txBody>
          <a:bodyPr wrap="square">
            <a:spAutoFit/>
          </a:bodyPr>
          <a:lstStyle/>
          <a:p>
            <a:pPr algn="ctr"/>
            <a:r>
              <a:rPr lang="es-ES" sz="4000" dirty="0" err="1"/>
              <a:t>Breast</a:t>
            </a:r>
            <a:r>
              <a:rPr lang="es-ES" sz="4000" dirty="0"/>
              <a:t> </a:t>
            </a:r>
            <a:r>
              <a:rPr lang="es-ES" sz="4000" dirty="0" err="1"/>
              <a:t>Cancer</a:t>
            </a:r>
            <a:r>
              <a:rPr lang="es-ES" sz="4000" dirty="0"/>
              <a:t> </a:t>
            </a:r>
            <a:r>
              <a:rPr lang="es-ES" sz="4000" dirty="0" err="1"/>
              <a:t>Statistics</a:t>
            </a:r>
            <a:endParaRPr lang="es-ES" sz="4000" dirty="0"/>
          </a:p>
        </p:txBody>
      </p:sp>
      <p:sp>
        <p:nvSpPr>
          <p:cNvPr id="24" name="CuadroTexto 23">
            <a:extLst>
              <a:ext uri="{FF2B5EF4-FFF2-40B4-BE49-F238E27FC236}">
                <a16:creationId xmlns:a16="http://schemas.microsoft.com/office/drawing/2014/main" id="{C7CBC39E-4131-F797-8477-D980D8EAD419}"/>
              </a:ext>
            </a:extLst>
          </p:cNvPr>
          <p:cNvSpPr txBox="1"/>
          <p:nvPr/>
        </p:nvSpPr>
        <p:spPr>
          <a:xfrm>
            <a:off x="2930012" y="5556704"/>
            <a:ext cx="6331974" cy="461665"/>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1. Distribution of Cases and Deaths for the Top 10 Most Common Cancers in 2020 [1]</a:t>
            </a:r>
            <a:endParaRPr lang="es-ES" sz="1200" dirty="0">
              <a:latin typeface="Georgia" panose="02040502050405020303" pitchFamily="18" charset="0"/>
            </a:endParaRPr>
          </a:p>
        </p:txBody>
      </p:sp>
      <p:sp>
        <p:nvSpPr>
          <p:cNvPr id="27" name="Rectángulo 26">
            <a:extLst>
              <a:ext uri="{FF2B5EF4-FFF2-40B4-BE49-F238E27FC236}">
                <a16:creationId xmlns:a16="http://schemas.microsoft.com/office/drawing/2014/main" id="{BB4B31DB-BBC6-FE77-9D34-D88C85D258CB}"/>
              </a:ext>
            </a:extLst>
          </p:cNvPr>
          <p:cNvSpPr/>
          <p:nvPr/>
        </p:nvSpPr>
        <p:spPr>
          <a:xfrm>
            <a:off x="5638799" y="1735471"/>
            <a:ext cx="914400"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esquinas redondeadas 27">
            <a:extLst>
              <a:ext uri="{FF2B5EF4-FFF2-40B4-BE49-F238E27FC236}">
                <a16:creationId xmlns:a16="http://schemas.microsoft.com/office/drawing/2014/main" id="{F1C524AE-4E16-D474-A42F-F0882F4CA060}"/>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4/38</a:t>
            </a:r>
          </a:p>
        </p:txBody>
      </p:sp>
    </p:spTree>
    <p:extLst>
      <p:ext uri="{BB962C8B-B14F-4D97-AF65-F5344CB8AC3E}">
        <p14:creationId xmlns:p14="http://schemas.microsoft.com/office/powerpoint/2010/main" val="418621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56E01-2A47-66A3-0F12-11A6C1C32BFF}"/>
            </a:ext>
          </a:extLst>
        </p:cNvPr>
        <p:cNvGrpSpPr/>
        <p:nvPr/>
      </p:nvGrpSpPr>
      <p:grpSpPr>
        <a:xfrm>
          <a:off x="0" y="0"/>
          <a:ext cx="0" cy="0"/>
          <a:chOff x="0" y="0"/>
          <a:chExt cx="0" cy="0"/>
        </a:xfrm>
      </p:grpSpPr>
      <p:sp>
        <p:nvSpPr>
          <p:cNvPr id="37" name="Rectángulo 36">
            <a:extLst>
              <a:ext uri="{FF2B5EF4-FFF2-40B4-BE49-F238E27FC236}">
                <a16:creationId xmlns:a16="http://schemas.microsoft.com/office/drawing/2014/main" id="{056A0EC3-3EF4-307B-94B4-71564FAC650E}"/>
              </a:ext>
            </a:extLst>
          </p:cNvPr>
          <p:cNvSpPr/>
          <p:nvPr/>
        </p:nvSpPr>
        <p:spPr>
          <a:xfrm>
            <a:off x="774242" y="1592985"/>
            <a:ext cx="11094720" cy="4033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Imagen 35">
            <a:extLst>
              <a:ext uri="{FF2B5EF4-FFF2-40B4-BE49-F238E27FC236}">
                <a16:creationId xmlns:a16="http://schemas.microsoft.com/office/drawing/2014/main" id="{C6A2C1E3-A018-8980-739D-34B755F90BD3}"/>
              </a:ext>
            </a:extLst>
          </p:cNvPr>
          <p:cNvPicPr>
            <a:picLocks noChangeAspect="1"/>
          </p:cNvPicPr>
          <p:nvPr/>
        </p:nvPicPr>
        <p:blipFill>
          <a:blip r:embed="rId3"/>
          <a:stretch>
            <a:fillRect/>
          </a:stretch>
        </p:blipFill>
        <p:spPr>
          <a:xfrm>
            <a:off x="1759973" y="2752507"/>
            <a:ext cx="8674014" cy="1352986"/>
          </a:xfrm>
          <a:prstGeom prst="rect">
            <a:avLst/>
          </a:prstGeom>
        </p:spPr>
      </p:pic>
      <p:pic>
        <p:nvPicPr>
          <p:cNvPr id="35" name="Imagen 34">
            <a:extLst>
              <a:ext uri="{FF2B5EF4-FFF2-40B4-BE49-F238E27FC236}">
                <a16:creationId xmlns:a16="http://schemas.microsoft.com/office/drawing/2014/main" id="{E38AB4EC-E249-4042-A13C-0D4B8EB9AFEA}"/>
              </a:ext>
            </a:extLst>
          </p:cNvPr>
          <p:cNvPicPr>
            <a:picLocks noChangeAspect="1"/>
          </p:cNvPicPr>
          <p:nvPr/>
        </p:nvPicPr>
        <p:blipFill>
          <a:blip r:embed="rId4"/>
          <a:stretch>
            <a:fillRect/>
          </a:stretch>
        </p:blipFill>
        <p:spPr>
          <a:xfrm>
            <a:off x="1759973" y="1941828"/>
            <a:ext cx="8672052" cy="3644903"/>
          </a:xfrm>
          <a:prstGeom prst="rect">
            <a:avLst/>
          </a:prstGeom>
        </p:spPr>
      </p:pic>
      <p:sp>
        <p:nvSpPr>
          <p:cNvPr id="32" name="Rectángulo 31">
            <a:extLst>
              <a:ext uri="{FF2B5EF4-FFF2-40B4-BE49-F238E27FC236}">
                <a16:creationId xmlns:a16="http://schemas.microsoft.com/office/drawing/2014/main" id="{113018ED-1672-7F1D-6269-82073F5DFB90}"/>
              </a:ext>
            </a:extLst>
          </p:cNvPr>
          <p:cNvSpPr/>
          <p:nvPr/>
        </p:nvSpPr>
        <p:spPr>
          <a:xfrm>
            <a:off x="589280" y="1747520"/>
            <a:ext cx="11094720" cy="4033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D06DC96E-C4DD-337E-C522-A6B9BAFDAD67}"/>
              </a:ext>
            </a:extLst>
          </p:cNvPr>
          <p:cNvPicPr>
            <a:picLocks noChangeAspect="1"/>
          </p:cNvPicPr>
          <p:nvPr/>
        </p:nvPicPr>
        <p:blipFill>
          <a:blip r:embed="rId5"/>
          <a:stretch>
            <a:fillRect/>
          </a:stretch>
        </p:blipFill>
        <p:spPr>
          <a:xfrm>
            <a:off x="1759973" y="2273408"/>
            <a:ext cx="8672052" cy="2311184"/>
          </a:xfrm>
          <a:prstGeom prst="rect">
            <a:avLst/>
          </a:prstGeom>
        </p:spPr>
      </p:pic>
      <p:sp>
        <p:nvSpPr>
          <p:cNvPr id="4" name="Rectángulo 3">
            <a:extLst>
              <a:ext uri="{FF2B5EF4-FFF2-40B4-BE49-F238E27FC236}">
                <a16:creationId xmlns:a16="http://schemas.microsoft.com/office/drawing/2014/main" id="{C7ACF3BD-E37E-C559-1B5F-395F0A98CC2D}"/>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9F55BF38-8BC1-6AED-597C-4E868256A028}"/>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F465E352-9245-45F0-D503-FFA12DEC15A1}"/>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423477ED-DC97-64EB-159E-9383FA406325}"/>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B3C2DDE4-155A-1C40-0311-B61DDD42EDF0}"/>
              </a:ext>
            </a:extLst>
          </p:cNvPr>
          <p:cNvSpPr/>
          <p:nvPr/>
        </p:nvSpPr>
        <p:spPr>
          <a:xfrm>
            <a:off x="2190952"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63229CBF-2D02-3421-275B-74787759871D}"/>
              </a:ext>
            </a:extLst>
          </p:cNvPr>
          <p:cNvSpPr/>
          <p:nvPr/>
        </p:nvSpPr>
        <p:spPr>
          <a:xfrm>
            <a:off x="239524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4CBB4C45-1683-0F6E-EEE7-00B029887938}"/>
              </a:ext>
            </a:extLst>
          </p:cNvPr>
          <p:cNvSpPr/>
          <p:nvPr/>
        </p:nvSpPr>
        <p:spPr>
          <a:xfrm>
            <a:off x="2599542"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59DF1CFF-50B1-E3A8-2FA0-C0B8BB49BD87}"/>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FBDEFB9-2749-2259-558A-1DB14747E5FC}"/>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823D686E-EF8B-5020-CA6D-1CAE10737736}"/>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D4AAB071-E571-430C-FB04-197CC9797F77}"/>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ECA0B0D9-1DE4-FBF2-A2AF-F1B81D3C7485}"/>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133D61ED-DBDC-D33E-3F3A-1D72CF497AB7}"/>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B5CA1378-FB66-76A5-681F-087BFF4DFA54}"/>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5839ADAD-6653-C214-B00A-A55C074375EB}"/>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8DE4869C-C289-843E-3314-7251A6ED6A81}"/>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ABD98A1D-812F-C5FE-CB1A-8BDF5CBA35C7}"/>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730A5028-46D7-4873-C5AD-FDCBEE059F1A}"/>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2499FD46-26AC-19CA-EA43-4E584C54A57F}"/>
              </a:ext>
            </a:extLst>
          </p:cNvPr>
          <p:cNvSpPr txBox="1"/>
          <p:nvPr/>
        </p:nvSpPr>
        <p:spPr>
          <a:xfrm>
            <a:off x="2346222" y="915899"/>
            <a:ext cx="7499555" cy="707886"/>
          </a:xfrm>
          <a:prstGeom prst="rect">
            <a:avLst/>
          </a:prstGeom>
          <a:noFill/>
        </p:spPr>
        <p:txBody>
          <a:bodyPr wrap="square">
            <a:spAutoFit/>
          </a:bodyPr>
          <a:lstStyle/>
          <a:p>
            <a:pPr algn="ctr"/>
            <a:r>
              <a:rPr lang="es-ES" sz="4000" dirty="0" err="1"/>
              <a:t>Breast</a:t>
            </a:r>
            <a:r>
              <a:rPr lang="es-ES" sz="4000" dirty="0"/>
              <a:t> </a:t>
            </a:r>
            <a:r>
              <a:rPr lang="es-ES" sz="4000" dirty="0" err="1"/>
              <a:t>Cancer</a:t>
            </a:r>
            <a:r>
              <a:rPr lang="es-ES" sz="4000" dirty="0"/>
              <a:t> </a:t>
            </a:r>
            <a:r>
              <a:rPr lang="es-ES" sz="4000" dirty="0" err="1"/>
              <a:t>Statistics</a:t>
            </a:r>
            <a:endParaRPr lang="es-ES" sz="4000" dirty="0"/>
          </a:p>
        </p:txBody>
      </p:sp>
      <p:sp>
        <p:nvSpPr>
          <p:cNvPr id="38" name="CuadroTexto 37">
            <a:extLst>
              <a:ext uri="{FF2B5EF4-FFF2-40B4-BE49-F238E27FC236}">
                <a16:creationId xmlns:a16="http://schemas.microsoft.com/office/drawing/2014/main" id="{651D7F98-ABB5-DF79-9279-2A8358068BCB}"/>
              </a:ext>
            </a:extLst>
          </p:cNvPr>
          <p:cNvSpPr txBox="1"/>
          <p:nvPr/>
        </p:nvSpPr>
        <p:spPr>
          <a:xfrm>
            <a:off x="2970653" y="5627776"/>
            <a:ext cx="6331974"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2. Spain Statistics on Breast Cancer [2]</a:t>
            </a:r>
            <a:endParaRPr lang="es-ES" sz="1200" dirty="0">
              <a:latin typeface="Georgia" panose="02040502050405020303" pitchFamily="18" charset="0"/>
            </a:endParaRPr>
          </a:p>
        </p:txBody>
      </p:sp>
      <p:sp>
        <p:nvSpPr>
          <p:cNvPr id="39" name="Rectángulo: esquinas redondeadas 38">
            <a:extLst>
              <a:ext uri="{FF2B5EF4-FFF2-40B4-BE49-F238E27FC236}">
                <a16:creationId xmlns:a16="http://schemas.microsoft.com/office/drawing/2014/main" id="{ECA44E9F-0EB3-7447-2F91-19623E64822B}"/>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5/38</a:t>
            </a:r>
          </a:p>
        </p:txBody>
      </p:sp>
    </p:spTree>
    <p:extLst>
      <p:ext uri="{BB962C8B-B14F-4D97-AF65-F5344CB8AC3E}">
        <p14:creationId xmlns:p14="http://schemas.microsoft.com/office/powerpoint/2010/main" val="35317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F9F11-FB6A-3CE1-2AC9-364E5C002701}"/>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AC5ED252-BBA0-7D16-86D1-D1E7AA8A3077}"/>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EF30C38C-CB4F-39EE-F3E6-FBFC99F23C8F}"/>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466233DE-9562-B348-FE06-AE2F2F0187B4}"/>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E09162C6-3FA3-3C32-D587-B9F4CDCDB15B}"/>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76D1B441-4CC9-D025-F5C5-D0DC463A16B6}"/>
              </a:ext>
            </a:extLst>
          </p:cNvPr>
          <p:cNvSpPr/>
          <p:nvPr/>
        </p:nvSpPr>
        <p:spPr>
          <a:xfrm>
            <a:off x="2190952"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5013B92-4ADF-1061-2D04-322ABEF10A95}"/>
              </a:ext>
            </a:extLst>
          </p:cNvPr>
          <p:cNvSpPr/>
          <p:nvPr/>
        </p:nvSpPr>
        <p:spPr>
          <a:xfrm>
            <a:off x="239524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B1ADA73A-B393-E19E-42D3-E6F659B992F8}"/>
              </a:ext>
            </a:extLst>
          </p:cNvPr>
          <p:cNvSpPr/>
          <p:nvPr/>
        </p:nvSpPr>
        <p:spPr>
          <a:xfrm>
            <a:off x="2599542"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935B417D-2E3A-B5F1-8AB1-17DC03A1D6A5}"/>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76D8205C-0E4B-D2BA-DFDF-A0A71FA23239}"/>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25B45A4A-EFF4-6B4B-EC86-4F513A8DA65A}"/>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2E12DE02-161D-8D42-EECD-42FE85335D55}"/>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C553FFF4-DC0D-22DD-A00F-FE576FB16054}"/>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29E39EA4-F5CC-C7FA-E262-784C8956CE79}"/>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AAB74F5F-CFBF-40B3-CC7F-8178E0C6F3AD}"/>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25B2D34F-8418-35D0-53CA-41BE30811F01}"/>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64289E1E-AC72-882B-F04E-274A289D4AA4}"/>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B442D597-3606-02AA-EF5B-EBB35866817E}"/>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D72343D9-F0DC-E0BA-C26F-331A04CFB45E}"/>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9C3EC35D-AB72-AF6E-A9D2-C6F5BD4B9FE3}"/>
              </a:ext>
            </a:extLst>
          </p:cNvPr>
          <p:cNvSpPr txBox="1"/>
          <p:nvPr/>
        </p:nvSpPr>
        <p:spPr>
          <a:xfrm>
            <a:off x="2930012" y="5556704"/>
            <a:ext cx="6331974"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Table </a:t>
            </a:r>
            <a:r>
              <a:rPr lang="en-US" sz="1200" dirty="0">
                <a:solidFill>
                  <a:srgbClr val="1C1D1E"/>
                </a:solidFill>
                <a:latin typeface="Georgia" panose="02040502050405020303" pitchFamily="18" charset="0"/>
              </a:rPr>
              <a:t>1</a:t>
            </a:r>
            <a:r>
              <a:rPr lang="en-US" sz="1200" b="0" i="0" dirty="0">
                <a:solidFill>
                  <a:srgbClr val="1C1D1E"/>
                </a:solidFill>
                <a:effectLst/>
                <a:latin typeface="Georgia" panose="02040502050405020303" pitchFamily="18" charset="0"/>
              </a:rPr>
              <a:t>. 5-year relative survival rates for breast cancer [12] </a:t>
            </a:r>
            <a:endParaRPr lang="es-ES" sz="1200" dirty="0">
              <a:latin typeface="Georgia" panose="02040502050405020303" pitchFamily="18" charset="0"/>
            </a:endParaRPr>
          </a:p>
        </p:txBody>
      </p:sp>
      <p:graphicFrame>
        <p:nvGraphicFramePr>
          <p:cNvPr id="22" name="Tabla 21">
            <a:extLst>
              <a:ext uri="{FF2B5EF4-FFF2-40B4-BE49-F238E27FC236}">
                <a16:creationId xmlns:a16="http://schemas.microsoft.com/office/drawing/2014/main" id="{3872C57A-6213-F112-E3F3-60110C5F18AE}"/>
              </a:ext>
            </a:extLst>
          </p:cNvPr>
          <p:cNvGraphicFramePr>
            <a:graphicFrameLocks noGrp="1"/>
          </p:cNvGraphicFramePr>
          <p:nvPr>
            <p:extLst>
              <p:ext uri="{D42A27DB-BD31-4B8C-83A1-F6EECF244321}">
                <p14:modId xmlns:p14="http://schemas.microsoft.com/office/powerpoint/2010/main" val="1515066363"/>
              </p:ext>
            </p:extLst>
          </p:nvPr>
        </p:nvGraphicFramePr>
        <p:xfrm>
          <a:off x="3078479" y="2590478"/>
          <a:ext cx="6035040" cy="2743200"/>
        </p:xfrm>
        <a:graphic>
          <a:graphicData uri="http://schemas.openxmlformats.org/drawingml/2006/table">
            <a:tbl>
              <a:tblPr/>
              <a:tblGrid>
                <a:gridCol w="3017520">
                  <a:extLst>
                    <a:ext uri="{9D8B030D-6E8A-4147-A177-3AD203B41FA5}">
                      <a16:colId xmlns:a16="http://schemas.microsoft.com/office/drawing/2014/main" val="4064557536"/>
                    </a:ext>
                  </a:extLst>
                </a:gridCol>
                <a:gridCol w="3017520">
                  <a:extLst>
                    <a:ext uri="{9D8B030D-6E8A-4147-A177-3AD203B41FA5}">
                      <a16:colId xmlns:a16="http://schemas.microsoft.com/office/drawing/2014/main" val="444458099"/>
                    </a:ext>
                  </a:extLst>
                </a:gridCol>
              </a:tblGrid>
              <a:tr h="0">
                <a:tc>
                  <a:txBody>
                    <a:bodyPr/>
                    <a:lstStyle/>
                    <a:p>
                      <a:pPr lvl="0" algn="ctr" fontAlgn="t">
                        <a:buNone/>
                      </a:pPr>
                      <a:r>
                        <a:rPr lang="es-ES" sz="2000" b="1" i="0" dirty="0">
                          <a:solidFill>
                            <a:srgbClr val="000000"/>
                          </a:solidFill>
                          <a:effectLst/>
                          <a:latin typeface="Source Sans Pro" panose="020B0503030403020204" pitchFamily="34" charset="0"/>
                        </a:rPr>
                        <a:t>SEER </a:t>
                      </a:r>
                      <a:r>
                        <a:rPr lang="es-ES" sz="2000" b="1" i="0" dirty="0" err="1">
                          <a:solidFill>
                            <a:srgbClr val="000000"/>
                          </a:solidFill>
                          <a:effectLst/>
                          <a:latin typeface="Source Sans Pro" panose="020B0503030403020204" pitchFamily="34" charset="0"/>
                        </a:rPr>
                        <a:t>Stage</a:t>
                      </a:r>
                      <a:endParaRPr lang="es-ES" sz="2000" b="1" i="0" dirty="0">
                        <a:solidFill>
                          <a:srgbClr val="000000"/>
                        </a:solidFill>
                        <a:effectLst/>
                        <a:latin typeface="Source Sans Pro" panose="020B0503030403020204" pitchFamily="34" charset="0"/>
                      </a:endParaRPr>
                    </a:p>
                  </a:txBody>
                  <a:tcPr marL="121920" marR="12192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F"/>
                    </a:solidFill>
                  </a:tcPr>
                </a:tc>
                <a:tc>
                  <a:txBody>
                    <a:bodyPr/>
                    <a:lstStyle/>
                    <a:p>
                      <a:pPr lvl="0" algn="ctr" fontAlgn="t">
                        <a:buNone/>
                      </a:pPr>
                      <a:r>
                        <a:rPr lang="es-ES" sz="2000" b="1" i="0" dirty="0">
                          <a:solidFill>
                            <a:srgbClr val="000000"/>
                          </a:solidFill>
                          <a:effectLst/>
                          <a:latin typeface="Source Sans Pro" panose="020B0503030403020204" pitchFamily="34" charset="0"/>
                        </a:rPr>
                        <a:t>5-year Relative </a:t>
                      </a:r>
                      <a:r>
                        <a:rPr lang="es-ES" sz="2000" b="1" i="0" dirty="0" err="1">
                          <a:solidFill>
                            <a:srgbClr val="000000"/>
                          </a:solidFill>
                          <a:effectLst/>
                          <a:latin typeface="Source Sans Pro" panose="020B0503030403020204" pitchFamily="34" charset="0"/>
                        </a:rPr>
                        <a:t>Survival</a:t>
                      </a:r>
                      <a:r>
                        <a:rPr lang="es-ES" sz="2000" b="1" i="0" dirty="0">
                          <a:solidFill>
                            <a:srgbClr val="000000"/>
                          </a:solidFill>
                          <a:effectLst/>
                          <a:latin typeface="Source Sans Pro" panose="020B0503030403020204" pitchFamily="34" charset="0"/>
                        </a:rPr>
                        <a:t> </a:t>
                      </a:r>
                      <a:r>
                        <a:rPr lang="es-ES" sz="2000" b="1" i="0" dirty="0" err="1">
                          <a:solidFill>
                            <a:srgbClr val="000000"/>
                          </a:solidFill>
                          <a:effectLst/>
                          <a:latin typeface="Source Sans Pro" panose="020B0503030403020204" pitchFamily="34" charset="0"/>
                        </a:rPr>
                        <a:t>Rate</a:t>
                      </a:r>
                      <a:endParaRPr lang="es-ES" sz="2000" b="1" i="0" dirty="0">
                        <a:solidFill>
                          <a:srgbClr val="000000"/>
                        </a:solidFill>
                        <a:effectLst/>
                        <a:latin typeface="Source Sans Pro" panose="020B0503030403020204" pitchFamily="34" charset="0"/>
                      </a:endParaRPr>
                    </a:p>
                  </a:txBody>
                  <a:tcPr marL="121920" marR="12192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F"/>
                    </a:solidFill>
                  </a:tcPr>
                </a:tc>
                <a:extLst>
                  <a:ext uri="{0D108BD9-81ED-4DB2-BD59-A6C34878D82A}">
                    <a16:rowId xmlns:a16="http://schemas.microsoft.com/office/drawing/2014/main" val="1857769290"/>
                  </a:ext>
                </a:extLst>
              </a:tr>
              <a:tr h="0">
                <a:tc>
                  <a:txBody>
                    <a:bodyPr/>
                    <a:lstStyle/>
                    <a:p>
                      <a:pPr lvl="0" algn="ctr" fontAlgn="ctr">
                        <a:buNone/>
                      </a:pPr>
                      <a:r>
                        <a:rPr lang="es-ES" sz="2000" b="0" i="0" dirty="0" err="1">
                          <a:solidFill>
                            <a:srgbClr val="000000"/>
                          </a:solidFill>
                          <a:effectLst/>
                          <a:latin typeface="Source Sans Pro" panose="020B0503030403020204" pitchFamily="34" charset="0"/>
                        </a:rPr>
                        <a:t>Localized</a:t>
                      </a:r>
                      <a:r>
                        <a:rPr lang="es-ES" sz="2000" b="0" i="0" dirty="0">
                          <a:solidFill>
                            <a:srgbClr val="000000"/>
                          </a:solidFill>
                          <a:effectLst/>
                          <a:latin typeface="Source Sans Pro" panose="020B0503030403020204" pitchFamily="34" charset="0"/>
                        </a:rPr>
                        <a:t>*</a:t>
                      </a:r>
                    </a:p>
                  </a:txBody>
                  <a:tcPr marL="121920" marR="12192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lvl="0" algn="ctr" fontAlgn="ctr">
                        <a:buNone/>
                      </a:pPr>
                      <a:r>
                        <a:rPr lang="es-ES" sz="2000" b="0" i="0" dirty="0">
                          <a:solidFill>
                            <a:srgbClr val="000000"/>
                          </a:solidFill>
                          <a:effectLst/>
                          <a:latin typeface="Source Sans Pro" panose="020B0503030403020204" pitchFamily="34" charset="0"/>
                        </a:rPr>
                        <a:t>&gt;99%</a:t>
                      </a:r>
                    </a:p>
                  </a:txBody>
                  <a:tcPr marL="121920" marR="12192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8317719"/>
                  </a:ext>
                </a:extLst>
              </a:tr>
              <a:tr h="0">
                <a:tc>
                  <a:txBody>
                    <a:bodyPr/>
                    <a:lstStyle/>
                    <a:p>
                      <a:pPr lvl="0" algn="ctr" fontAlgn="ctr">
                        <a:buNone/>
                      </a:pPr>
                      <a:r>
                        <a:rPr lang="es-ES" sz="2000" b="0" i="0" dirty="0">
                          <a:solidFill>
                            <a:srgbClr val="000000"/>
                          </a:solidFill>
                          <a:effectLst/>
                          <a:latin typeface="Source Sans Pro" panose="020B0503030403020204" pitchFamily="34" charset="0"/>
                        </a:rPr>
                        <a:t>Regional (</a:t>
                      </a:r>
                      <a:r>
                        <a:rPr lang="es-ES" sz="2000" b="0" i="0" dirty="0" err="1">
                          <a:solidFill>
                            <a:srgbClr val="000000"/>
                          </a:solidFill>
                          <a:effectLst/>
                          <a:latin typeface="Source Sans Pro" panose="020B0503030403020204" pitchFamily="34" charset="0"/>
                        </a:rPr>
                        <a:t>Same</a:t>
                      </a:r>
                      <a:r>
                        <a:rPr lang="es-ES" sz="2000" b="0" i="0" dirty="0">
                          <a:solidFill>
                            <a:srgbClr val="000000"/>
                          </a:solidFill>
                          <a:effectLst/>
                          <a:latin typeface="Source Sans Pro" panose="020B0503030403020204" pitchFamily="34" charset="0"/>
                        </a:rPr>
                        <a:t> </a:t>
                      </a:r>
                      <a:r>
                        <a:rPr lang="es-ES" sz="2000" b="0" i="0" dirty="0" err="1">
                          <a:solidFill>
                            <a:srgbClr val="000000"/>
                          </a:solidFill>
                          <a:effectLst/>
                          <a:latin typeface="Source Sans Pro" panose="020B0503030403020204" pitchFamily="34" charset="0"/>
                        </a:rPr>
                        <a:t>Organ</a:t>
                      </a:r>
                      <a:r>
                        <a:rPr lang="es-ES" sz="2000" b="0" i="0" dirty="0">
                          <a:solidFill>
                            <a:srgbClr val="000000"/>
                          </a:solidFill>
                          <a:effectLst/>
                          <a:latin typeface="Source Sans Pro" panose="020B0503030403020204" pitchFamily="34" charset="0"/>
                        </a:rPr>
                        <a:t>)</a:t>
                      </a:r>
                    </a:p>
                  </a:txBody>
                  <a:tcPr marL="121920" marR="12192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lvl="0" algn="ctr" fontAlgn="ctr">
                        <a:buNone/>
                      </a:pPr>
                      <a:r>
                        <a:rPr lang="es-ES" sz="2000" b="0" i="0" dirty="0">
                          <a:solidFill>
                            <a:srgbClr val="000000"/>
                          </a:solidFill>
                          <a:effectLst/>
                          <a:latin typeface="Source Sans Pro" panose="020B0503030403020204" pitchFamily="34" charset="0"/>
                        </a:rPr>
                        <a:t>87%</a:t>
                      </a:r>
                    </a:p>
                  </a:txBody>
                  <a:tcPr marL="121920" marR="12192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6345120"/>
                  </a:ext>
                </a:extLst>
              </a:tr>
              <a:tr h="0">
                <a:tc>
                  <a:txBody>
                    <a:bodyPr/>
                    <a:lstStyle/>
                    <a:p>
                      <a:pPr lvl="0" algn="ctr" fontAlgn="ctr">
                        <a:buNone/>
                      </a:pPr>
                      <a:r>
                        <a:rPr lang="es-ES" sz="2000" b="0" i="0" dirty="0" err="1">
                          <a:solidFill>
                            <a:srgbClr val="000000"/>
                          </a:solidFill>
                          <a:effectLst/>
                          <a:latin typeface="Source Sans Pro" panose="020B0503030403020204" pitchFamily="34" charset="0"/>
                        </a:rPr>
                        <a:t>Distant</a:t>
                      </a:r>
                      <a:r>
                        <a:rPr lang="es-ES" sz="2000" b="0" i="0" dirty="0">
                          <a:solidFill>
                            <a:srgbClr val="000000"/>
                          </a:solidFill>
                          <a:effectLst/>
                          <a:latin typeface="Source Sans Pro" panose="020B0503030403020204" pitchFamily="34" charset="0"/>
                        </a:rPr>
                        <a:t> (</a:t>
                      </a:r>
                      <a:r>
                        <a:rPr lang="es-ES" sz="2000" b="0" i="0" dirty="0" err="1">
                          <a:solidFill>
                            <a:srgbClr val="000000"/>
                          </a:solidFill>
                          <a:effectLst/>
                          <a:latin typeface="Source Sans Pro" panose="020B0503030403020204" pitchFamily="34" charset="0"/>
                        </a:rPr>
                        <a:t>Metastasized</a:t>
                      </a:r>
                      <a:r>
                        <a:rPr lang="es-ES" sz="2000" b="0" i="0" dirty="0">
                          <a:solidFill>
                            <a:srgbClr val="000000"/>
                          </a:solidFill>
                          <a:effectLst/>
                          <a:latin typeface="Source Sans Pro" panose="020B0503030403020204" pitchFamily="34" charset="0"/>
                        </a:rPr>
                        <a:t>)</a:t>
                      </a:r>
                    </a:p>
                  </a:txBody>
                  <a:tcPr marL="121920" marR="12192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lvl="0" algn="ctr" fontAlgn="ctr">
                        <a:buNone/>
                      </a:pPr>
                      <a:r>
                        <a:rPr lang="es-ES" sz="2000" b="0" i="0" dirty="0">
                          <a:solidFill>
                            <a:srgbClr val="000000"/>
                          </a:solidFill>
                          <a:effectLst/>
                          <a:latin typeface="Source Sans Pro" panose="020B0503030403020204" pitchFamily="34" charset="0"/>
                        </a:rPr>
                        <a:t>32%</a:t>
                      </a:r>
                    </a:p>
                  </a:txBody>
                  <a:tcPr marL="121920" marR="12192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75147191"/>
                  </a:ext>
                </a:extLst>
              </a:tr>
              <a:tr h="0">
                <a:tc>
                  <a:txBody>
                    <a:bodyPr/>
                    <a:lstStyle/>
                    <a:p>
                      <a:pPr lvl="0" algn="ctr" fontAlgn="ctr">
                        <a:buNone/>
                      </a:pPr>
                      <a:r>
                        <a:rPr lang="es-ES" sz="2000" b="0" i="0" dirty="0" err="1">
                          <a:solidFill>
                            <a:srgbClr val="000000"/>
                          </a:solidFill>
                          <a:effectLst/>
                          <a:latin typeface="Source Sans Pro" panose="020B0503030403020204" pitchFamily="34" charset="0"/>
                        </a:rPr>
                        <a:t>All</a:t>
                      </a:r>
                      <a:r>
                        <a:rPr lang="es-ES" sz="2000" b="0" i="0" dirty="0">
                          <a:solidFill>
                            <a:srgbClr val="000000"/>
                          </a:solidFill>
                          <a:effectLst/>
                          <a:latin typeface="Source Sans Pro" panose="020B0503030403020204" pitchFamily="34" charset="0"/>
                        </a:rPr>
                        <a:t> SEER </a:t>
                      </a:r>
                      <a:r>
                        <a:rPr lang="es-ES" sz="2000" b="0" i="0" dirty="0" err="1">
                          <a:solidFill>
                            <a:srgbClr val="000000"/>
                          </a:solidFill>
                          <a:effectLst/>
                          <a:latin typeface="Source Sans Pro" panose="020B0503030403020204" pitchFamily="34" charset="0"/>
                        </a:rPr>
                        <a:t>stages</a:t>
                      </a:r>
                      <a:r>
                        <a:rPr lang="es-ES" sz="2000" b="0" i="0" dirty="0">
                          <a:solidFill>
                            <a:srgbClr val="000000"/>
                          </a:solidFill>
                          <a:effectLst/>
                          <a:latin typeface="Source Sans Pro" panose="020B0503030403020204" pitchFamily="34" charset="0"/>
                        </a:rPr>
                        <a:t> </a:t>
                      </a:r>
                      <a:r>
                        <a:rPr lang="es-ES" sz="2000" b="0" i="0" dirty="0" err="1">
                          <a:solidFill>
                            <a:srgbClr val="000000"/>
                          </a:solidFill>
                          <a:effectLst/>
                          <a:latin typeface="Source Sans Pro" panose="020B0503030403020204" pitchFamily="34" charset="0"/>
                        </a:rPr>
                        <a:t>combined</a:t>
                      </a:r>
                      <a:endParaRPr lang="es-ES" sz="2000" b="0" i="0" dirty="0">
                        <a:solidFill>
                          <a:srgbClr val="000000"/>
                        </a:solidFill>
                        <a:effectLst/>
                        <a:latin typeface="Source Sans Pro" panose="020B0503030403020204" pitchFamily="34" charset="0"/>
                      </a:endParaRPr>
                    </a:p>
                  </a:txBody>
                  <a:tcPr marL="121920" marR="12192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lvl="0" algn="ctr" fontAlgn="ctr">
                        <a:buNone/>
                      </a:pPr>
                      <a:r>
                        <a:rPr lang="es-ES" sz="2000" b="0" i="0" dirty="0">
                          <a:solidFill>
                            <a:srgbClr val="000000"/>
                          </a:solidFill>
                          <a:effectLst/>
                          <a:latin typeface="Source Sans Pro" panose="020B0503030403020204" pitchFamily="34" charset="0"/>
                        </a:rPr>
                        <a:t>91%</a:t>
                      </a:r>
                    </a:p>
                  </a:txBody>
                  <a:tcPr marL="121920" marR="12192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60784143"/>
                  </a:ext>
                </a:extLst>
              </a:tr>
            </a:tbl>
          </a:graphicData>
        </a:graphic>
      </p:graphicFrame>
      <p:sp>
        <p:nvSpPr>
          <p:cNvPr id="23" name="CuadroTexto 22">
            <a:extLst>
              <a:ext uri="{FF2B5EF4-FFF2-40B4-BE49-F238E27FC236}">
                <a16:creationId xmlns:a16="http://schemas.microsoft.com/office/drawing/2014/main" id="{1F79336C-F841-459B-8F6C-5DF0DAAFA39A}"/>
              </a:ext>
            </a:extLst>
          </p:cNvPr>
          <p:cNvSpPr txBox="1"/>
          <p:nvPr/>
        </p:nvSpPr>
        <p:spPr>
          <a:xfrm>
            <a:off x="2346222" y="915899"/>
            <a:ext cx="7499555" cy="707886"/>
          </a:xfrm>
          <a:prstGeom prst="rect">
            <a:avLst/>
          </a:prstGeom>
          <a:noFill/>
        </p:spPr>
        <p:txBody>
          <a:bodyPr wrap="square">
            <a:spAutoFit/>
          </a:bodyPr>
          <a:lstStyle/>
          <a:p>
            <a:pPr algn="ctr"/>
            <a:r>
              <a:rPr lang="es-ES" sz="4000" dirty="0" err="1"/>
              <a:t>Breast</a:t>
            </a:r>
            <a:r>
              <a:rPr lang="es-ES" sz="4000" dirty="0"/>
              <a:t> </a:t>
            </a:r>
            <a:r>
              <a:rPr lang="es-ES" sz="4000" dirty="0" err="1"/>
              <a:t>Cancer</a:t>
            </a:r>
            <a:r>
              <a:rPr lang="es-ES" sz="4000" dirty="0"/>
              <a:t> </a:t>
            </a:r>
            <a:r>
              <a:rPr lang="es-ES" sz="4000" dirty="0" err="1"/>
              <a:t>Statistics</a:t>
            </a:r>
            <a:endParaRPr lang="es-ES" sz="4000" dirty="0"/>
          </a:p>
        </p:txBody>
      </p:sp>
      <p:sp>
        <p:nvSpPr>
          <p:cNvPr id="24" name="Rectángulo: esquinas redondeadas 23">
            <a:extLst>
              <a:ext uri="{FF2B5EF4-FFF2-40B4-BE49-F238E27FC236}">
                <a16:creationId xmlns:a16="http://schemas.microsoft.com/office/drawing/2014/main" id="{985FC588-16D4-6E1D-3735-0A158D7E58DA}"/>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6/38</a:t>
            </a:r>
          </a:p>
        </p:txBody>
      </p:sp>
    </p:spTree>
    <p:extLst>
      <p:ext uri="{BB962C8B-B14F-4D97-AF65-F5344CB8AC3E}">
        <p14:creationId xmlns:p14="http://schemas.microsoft.com/office/powerpoint/2010/main" val="3013840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EB8D9-4571-E886-4005-8B42BC96B0D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4FDDBE15-FB49-24A7-0E8B-FB70226E2ADC}"/>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AACE0EF2-4741-7107-BFE0-234A9CC6F583}"/>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6FEB53B4-E0EE-D0CC-F95D-57F6B816DA36}"/>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18B046B7-7AA5-A22E-BDF2-5C46C34D92FC}"/>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CFB74C74-45DB-8C4E-0011-C3C68C586A2A}"/>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97ECC1A8-F6A0-F117-FE64-7302237213EC}"/>
              </a:ext>
            </a:extLst>
          </p:cNvPr>
          <p:cNvSpPr/>
          <p:nvPr/>
        </p:nvSpPr>
        <p:spPr>
          <a:xfrm>
            <a:off x="2395247"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39CC3A05-235E-DAA0-32F7-DCD84C4A30DE}"/>
              </a:ext>
            </a:extLst>
          </p:cNvPr>
          <p:cNvSpPr/>
          <p:nvPr/>
        </p:nvSpPr>
        <p:spPr>
          <a:xfrm>
            <a:off x="2599542"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FE715653-5106-378F-C74C-6F521A39A039}"/>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B27687A2-9CB4-5737-5652-D5CE5DE360A3}"/>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836A68FC-DEFD-8F33-C815-70CE4DDC0254}"/>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2EB14B8B-D35A-4DE4-56A7-A63AD22859DD}"/>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219E483D-C3F8-282F-8ECD-98FF9B61AB09}"/>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C8CFE09D-9F32-7A2D-554F-FC89E9348965}"/>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1FAD7513-A3DB-4264-DBB3-4F2900C54859}"/>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49704BD4-27D9-ABC9-A101-8CDD5520CC20}"/>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662C78C3-FD84-891B-05C1-A816EFDE648C}"/>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F49081FB-4F37-8539-2449-B0DFF7B7F65F}"/>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42FEE1DD-C409-ED28-6BED-0E140624A8E5}"/>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C5A3AF7E-78C9-FA70-DF1E-A3D792AED552}"/>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Imaging Modalities for Breast Cancer</a:t>
            </a:r>
            <a:endParaRPr lang="es-ES" sz="4000" dirty="0"/>
          </a:p>
        </p:txBody>
      </p:sp>
      <p:sp>
        <p:nvSpPr>
          <p:cNvPr id="32" name="CuadroTexto 31">
            <a:extLst>
              <a:ext uri="{FF2B5EF4-FFF2-40B4-BE49-F238E27FC236}">
                <a16:creationId xmlns:a16="http://schemas.microsoft.com/office/drawing/2014/main" id="{A437DB8B-09BB-F27F-D9AB-4A651CAA56C7}"/>
              </a:ext>
            </a:extLst>
          </p:cNvPr>
          <p:cNvSpPr txBox="1"/>
          <p:nvPr/>
        </p:nvSpPr>
        <p:spPr>
          <a:xfrm>
            <a:off x="327283" y="2803466"/>
            <a:ext cx="4974483" cy="2800767"/>
          </a:xfrm>
          <a:prstGeom prst="rect">
            <a:avLst/>
          </a:prstGeom>
          <a:noFill/>
        </p:spPr>
        <p:txBody>
          <a:bodyPr wrap="square">
            <a:spAutoFit/>
          </a:bodyPr>
          <a:lstStyle/>
          <a:p>
            <a:r>
              <a:rPr lang="en-US" sz="1600" dirty="0"/>
              <a:t>Screening Mammograms</a:t>
            </a:r>
          </a:p>
          <a:p>
            <a:pPr marL="285750" indent="-285750">
              <a:buFont typeface="Arial" panose="020B0604020202020204" pitchFamily="34" charset="0"/>
              <a:buChar char="•"/>
            </a:pPr>
            <a:r>
              <a:rPr lang="en-US" sz="1600" dirty="0"/>
              <a:t>Detect hidden cancers in asymptomatic women</a:t>
            </a:r>
          </a:p>
          <a:p>
            <a:pPr marL="285750" indent="-285750">
              <a:buFont typeface="Arial" panose="020B0604020202020204" pitchFamily="34" charset="0"/>
              <a:buChar char="•"/>
            </a:pPr>
            <a:r>
              <a:rPr lang="en-US" sz="1600" dirty="0"/>
              <a:t>Standard 2-view exam (CC + MLO) for routine early detection</a:t>
            </a:r>
          </a:p>
          <a:p>
            <a:endParaRPr lang="en-US" sz="1600" dirty="0"/>
          </a:p>
          <a:p>
            <a:r>
              <a:rPr lang="en-US" sz="1600" dirty="0"/>
              <a:t>Diagnostic Mammograms</a:t>
            </a:r>
          </a:p>
          <a:p>
            <a:pPr marL="285750" indent="-285750">
              <a:buFont typeface="Arial" panose="020B0604020202020204" pitchFamily="34" charset="0"/>
              <a:buChar char="•"/>
            </a:pPr>
            <a:r>
              <a:rPr lang="en-US" sz="1600" dirty="0"/>
              <a:t>Add targeted views and magnification to evaluate suspicious areas</a:t>
            </a:r>
          </a:p>
          <a:p>
            <a:pPr marL="285750" indent="-285750">
              <a:buFont typeface="Arial" panose="020B0604020202020204" pitchFamily="34" charset="0"/>
              <a:buChar char="•"/>
            </a:pPr>
            <a:r>
              <a:rPr lang="en-US" sz="1600" dirty="0"/>
              <a:t>Guide further workup when screening results are inconclusive</a:t>
            </a:r>
          </a:p>
          <a:p>
            <a:endParaRPr lang="en-US" sz="1600" dirty="0"/>
          </a:p>
        </p:txBody>
      </p:sp>
      <p:pic>
        <p:nvPicPr>
          <p:cNvPr id="39" name="Imagen 38">
            <a:extLst>
              <a:ext uri="{FF2B5EF4-FFF2-40B4-BE49-F238E27FC236}">
                <a16:creationId xmlns:a16="http://schemas.microsoft.com/office/drawing/2014/main" id="{E42914F1-1330-02A0-12D4-533A4D911E11}"/>
              </a:ext>
            </a:extLst>
          </p:cNvPr>
          <p:cNvPicPr>
            <a:picLocks noChangeAspect="1"/>
          </p:cNvPicPr>
          <p:nvPr/>
        </p:nvPicPr>
        <p:blipFill>
          <a:blip r:embed="rId2"/>
          <a:stretch>
            <a:fillRect/>
          </a:stretch>
        </p:blipFill>
        <p:spPr>
          <a:xfrm>
            <a:off x="6432829" y="2425598"/>
            <a:ext cx="5431888" cy="3556504"/>
          </a:xfrm>
          <a:prstGeom prst="rect">
            <a:avLst/>
          </a:prstGeom>
        </p:spPr>
      </p:pic>
      <p:sp>
        <p:nvSpPr>
          <p:cNvPr id="40" name="CuadroTexto 39">
            <a:extLst>
              <a:ext uri="{FF2B5EF4-FFF2-40B4-BE49-F238E27FC236}">
                <a16:creationId xmlns:a16="http://schemas.microsoft.com/office/drawing/2014/main" id="{38A9B0AD-1680-4951-D968-6ABF9C2CABDA}"/>
              </a:ext>
            </a:extLst>
          </p:cNvPr>
          <p:cNvSpPr txBox="1"/>
          <p:nvPr/>
        </p:nvSpPr>
        <p:spPr>
          <a:xfrm>
            <a:off x="5982786" y="5992042"/>
            <a:ext cx="6331974"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3: Types of Breast Cancer Screening Tests [3]</a:t>
            </a:r>
            <a:endParaRPr lang="es-ES" sz="1200" dirty="0">
              <a:latin typeface="Georgia" panose="02040502050405020303" pitchFamily="18" charset="0"/>
            </a:endParaRPr>
          </a:p>
        </p:txBody>
      </p:sp>
      <p:sp>
        <p:nvSpPr>
          <p:cNvPr id="44" name="Rectángulo: esquinas redondeadas 43">
            <a:extLst>
              <a:ext uri="{FF2B5EF4-FFF2-40B4-BE49-F238E27FC236}">
                <a16:creationId xmlns:a16="http://schemas.microsoft.com/office/drawing/2014/main" id="{A9A4E366-586B-FC6B-1666-D832C7B6869D}"/>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7/38</a:t>
            </a:r>
          </a:p>
        </p:txBody>
      </p:sp>
    </p:spTree>
    <p:extLst>
      <p:ext uri="{BB962C8B-B14F-4D97-AF65-F5344CB8AC3E}">
        <p14:creationId xmlns:p14="http://schemas.microsoft.com/office/powerpoint/2010/main" val="787131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6F05-E315-A0E0-0A5A-F60B0FCABC47}"/>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358D77DF-CEB1-10F9-4657-38A48E8DC1A1}"/>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73C0B87E-361A-646B-D4B9-4B244B57F9E0}"/>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085043DE-E36F-5897-C76D-C44E65B9897B}"/>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4E0E0B29-5DC7-F630-4BB7-6C2DF1D670B4}"/>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5E9D264B-6B58-52FC-52BA-FAFC3C584632}"/>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3A1F7AF-549D-AF77-8AE1-2A2F23725820}"/>
              </a:ext>
            </a:extLst>
          </p:cNvPr>
          <p:cNvSpPr/>
          <p:nvPr/>
        </p:nvSpPr>
        <p:spPr>
          <a:xfrm>
            <a:off x="2395247"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8579B357-AD8A-CBC4-58F9-DE8048C879C7}"/>
              </a:ext>
            </a:extLst>
          </p:cNvPr>
          <p:cNvSpPr/>
          <p:nvPr/>
        </p:nvSpPr>
        <p:spPr>
          <a:xfrm>
            <a:off x="2599542"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AAE472AF-BF4D-A848-8395-2F1F59554F74}"/>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B819E93C-3201-666C-03C3-5BE3447E4E9D}"/>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024F766-1011-74BF-74A0-5335F2924845}"/>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ABE83082-3EA1-66A0-37FD-7921C9AB6CE4}"/>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4AB7EB55-32A0-E097-3361-0A02180BA19A}"/>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4DE34B7D-BC51-6022-4D75-8851CB7090DA}"/>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66A8F97D-E3C2-90D9-F151-F1620B6F1A30}"/>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33E4306D-F038-AD2F-0C67-682E1A40137B}"/>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E58C8326-AD9A-BF8B-6A22-0D5DBFCAF881}"/>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DA89B2BE-D62A-754A-D610-40EAF532CC28}"/>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376AE409-CB8F-5796-BF8C-3E19304D6EAB}"/>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57BE458C-922F-52AC-DF41-B879DB76264A}"/>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Imaging Modalities for Breast Cancer</a:t>
            </a:r>
            <a:endParaRPr lang="es-ES" sz="4000" dirty="0"/>
          </a:p>
        </p:txBody>
      </p:sp>
      <p:sp>
        <p:nvSpPr>
          <p:cNvPr id="32" name="CuadroTexto 31">
            <a:extLst>
              <a:ext uri="{FF2B5EF4-FFF2-40B4-BE49-F238E27FC236}">
                <a16:creationId xmlns:a16="http://schemas.microsoft.com/office/drawing/2014/main" id="{EC190C56-AE1A-E793-5145-D496349550D5}"/>
              </a:ext>
            </a:extLst>
          </p:cNvPr>
          <p:cNvSpPr txBox="1"/>
          <p:nvPr/>
        </p:nvSpPr>
        <p:spPr>
          <a:xfrm>
            <a:off x="112300" y="2514178"/>
            <a:ext cx="4974483" cy="3539430"/>
          </a:xfrm>
          <a:prstGeom prst="rect">
            <a:avLst/>
          </a:prstGeom>
          <a:noFill/>
        </p:spPr>
        <p:txBody>
          <a:bodyPr wrap="square">
            <a:spAutoFit/>
          </a:bodyPr>
          <a:lstStyle/>
          <a:p>
            <a:r>
              <a:rPr lang="en-US" sz="1600" dirty="0"/>
              <a:t>Digital Breast Tomosynthesis (DBT)</a:t>
            </a:r>
          </a:p>
          <a:p>
            <a:pPr marL="285750" indent="-285750">
              <a:buFont typeface="Arial" panose="020B0604020202020204" pitchFamily="34" charset="0"/>
              <a:buChar char="•"/>
            </a:pPr>
            <a:r>
              <a:rPr lang="en-US" sz="1600" dirty="0"/>
              <a:t>3D “slices” combined with 2D mammogram</a:t>
            </a:r>
          </a:p>
          <a:p>
            <a:pPr marL="285750" indent="-285750">
              <a:buFont typeface="Arial" panose="020B0604020202020204" pitchFamily="34" charset="0"/>
              <a:buChar char="•"/>
            </a:pPr>
            <a:r>
              <a:rPr lang="en-US" sz="1600" dirty="0"/>
              <a:t>Used to clarify overlapping tissue in dense breasts or equivocal findings [4]</a:t>
            </a:r>
          </a:p>
          <a:p>
            <a:endParaRPr lang="en-US" sz="1600" dirty="0"/>
          </a:p>
          <a:p>
            <a:r>
              <a:rPr lang="en-US" sz="1600" dirty="0"/>
              <a:t>Breast Ultrasound</a:t>
            </a:r>
          </a:p>
          <a:p>
            <a:pPr marL="285750" indent="-285750">
              <a:buFont typeface="Arial" panose="020B0604020202020204" pitchFamily="34" charset="0"/>
              <a:buChar char="•"/>
            </a:pPr>
            <a:r>
              <a:rPr lang="en-US" sz="1600" dirty="0"/>
              <a:t>Real-time sound-wave imaging, no radiation</a:t>
            </a:r>
          </a:p>
          <a:p>
            <a:pPr marL="285750" indent="-285750">
              <a:buFont typeface="Arial" panose="020B0604020202020204" pitchFamily="34" charset="0"/>
              <a:buChar char="•"/>
            </a:pPr>
            <a:r>
              <a:rPr lang="en-US" sz="1600" dirty="0"/>
              <a:t>Employed to characterize palpable lumps or follow up indeterminate mammogram areas [5]</a:t>
            </a:r>
          </a:p>
          <a:p>
            <a:endParaRPr lang="en-US" sz="1600" dirty="0"/>
          </a:p>
          <a:p>
            <a:r>
              <a:rPr lang="en-US" sz="1600" dirty="0"/>
              <a:t>Breast MRI</a:t>
            </a:r>
          </a:p>
          <a:p>
            <a:pPr marL="285750" indent="-285750">
              <a:buFont typeface="Arial" panose="020B0604020202020204" pitchFamily="34" charset="0"/>
              <a:buChar char="•"/>
            </a:pPr>
            <a:r>
              <a:rPr lang="en-US" sz="1600" dirty="0"/>
              <a:t>High-resolution contrast-enhanced scans</a:t>
            </a:r>
          </a:p>
          <a:p>
            <a:pPr marL="285750" indent="-285750">
              <a:buFont typeface="Arial" panose="020B0604020202020204" pitchFamily="34" charset="0"/>
              <a:buChar char="•"/>
            </a:pPr>
            <a:r>
              <a:rPr lang="en-US" sz="1600" dirty="0"/>
              <a:t>Reserved for high-risk screening (e.g., BRCA carriers) or staging known malignancies [6] </a:t>
            </a:r>
          </a:p>
        </p:txBody>
      </p:sp>
      <p:sp>
        <p:nvSpPr>
          <p:cNvPr id="35" name="CuadroTexto 34">
            <a:extLst>
              <a:ext uri="{FF2B5EF4-FFF2-40B4-BE49-F238E27FC236}">
                <a16:creationId xmlns:a16="http://schemas.microsoft.com/office/drawing/2014/main" id="{328BA79F-4C2A-8EBA-7590-6259F7A3A089}"/>
              </a:ext>
            </a:extLst>
          </p:cNvPr>
          <p:cNvSpPr txBox="1"/>
          <p:nvPr/>
        </p:nvSpPr>
        <p:spPr>
          <a:xfrm>
            <a:off x="4614321" y="4229303"/>
            <a:ext cx="3934575"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4. Tomosynthesis mammogram [4]</a:t>
            </a:r>
            <a:endParaRPr lang="es-ES" sz="1200" dirty="0">
              <a:latin typeface="Georgia" panose="02040502050405020303" pitchFamily="18" charset="0"/>
            </a:endParaRPr>
          </a:p>
        </p:txBody>
      </p:sp>
      <p:pic>
        <p:nvPicPr>
          <p:cNvPr id="18" name="Picture 2" descr="What is Breast Tomosynthesis – and is it Better Than Mammography? - Xplore  Radiology">
            <a:extLst>
              <a:ext uri="{FF2B5EF4-FFF2-40B4-BE49-F238E27FC236}">
                <a16:creationId xmlns:a16="http://schemas.microsoft.com/office/drawing/2014/main" id="{C74148BD-0000-64B3-6FEF-1E7329122D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3" r="48079"/>
          <a:stretch>
            <a:fillRect/>
          </a:stretch>
        </p:blipFill>
        <p:spPr bwMode="auto">
          <a:xfrm>
            <a:off x="5704082" y="2518807"/>
            <a:ext cx="1188433" cy="1759599"/>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E939B657-B49A-9DC3-BDBA-AAAEB907099C}"/>
              </a:ext>
            </a:extLst>
          </p:cNvPr>
          <p:cNvSpPr txBox="1"/>
          <p:nvPr/>
        </p:nvSpPr>
        <p:spPr>
          <a:xfrm>
            <a:off x="6936121" y="4217397"/>
            <a:ext cx="6331974"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5. LCC ultrasound mammograms [5]</a:t>
            </a:r>
            <a:endParaRPr lang="es-ES" sz="1200" dirty="0">
              <a:latin typeface="Georgia" panose="02040502050405020303" pitchFamily="18" charset="0"/>
            </a:endParaRPr>
          </a:p>
        </p:txBody>
      </p:sp>
      <p:pic>
        <p:nvPicPr>
          <p:cNvPr id="27" name="Picture 4" descr="Mammogram vs. Ultrasound: Which Breast Cancer Screening is Right for You? |  Doctor Anywhere">
            <a:extLst>
              <a:ext uri="{FF2B5EF4-FFF2-40B4-BE49-F238E27FC236}">
                <a16:creationId xmlns:a16="http://schemas.microsoft.com/office/drawing/2014/main" id="{41151717-63E9-D98E-56F3-9A150061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008"/>
          <a:stretch>
            <a:fillRect/>
          </a:stretch>
        </p:blipFill>
        <p:spPr bwMode="auto">
          <a:xfrm>
            <a:off x="8641076" y="2433771"/>
            <a:ext cx="2574679" cy="175400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Breast MRI for Cancer Risk: Benefits &amp; Types of Screenings | MagView">
            <a:extLst>
              <a:ext uri="{FF2B5EF4-FFF2-40B4-BE49-F238E27FC236}">
                <a16:creationId xmlns:a16="http://schemas.microsoft.com/office/drawing/2014/main" id="{E85E3F00-382F-254A-CDDA-ECB9196AC2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547" y="4646375"/>
            <a:ext cx="2942907" cy="1754326"/>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927FB9C-D7F2-4EC7-477E-E06D0A3DC6B8}"/>
              </a:ext>
            </a:extLst>
          </p:cNvPr>
          <p:cNvSpPr txBox="1"/>
          <p:nvPr/>
        </p:nvSpPr>
        <p:spPr>
          <a:xfrm>
            <a:off x="9469882" y="5938517"/>
            <a:ext cx="1858597" cy="461665"/>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6. Breast cancer screening using MRI </a:t>
            </a:r>
            <a:r>
              <a:rPr lang="en-US" sz="1200" dirty="0"/>
              <a:t>[6] </a:t>
            </a:r>
            <a:endParaRPr lang="en-US" sz="1200" b="0" i="0" dirty="0">
              <a:solidFill>
                <a:srgbClr val="1C1D1E"/>
              </a:solidFill>
              <a:effectLst/>
              <a:latin typeface="Georgia" panose="02040502050405020303" pitchFamily="18" charset="0"/>
            </a:endParaRPr>
          </a:p>
        </p:txBody>
      </p:sp>
      <p:sp>
        <p:nvSpPr>
          <p:cNvPr id="30" name="Rectángulo: esquinas redondeadas 29">
            <a:extLst>
              <a:ext uri="{FF2B5EF4-FFF2-40B4-BE49-F238E27FC236}">
                <a16:creationId xmlns:a16="http://schemas.microsoft.com/office/drawing/2014/main" id="{A7CD53CA-254E-26ED-8BCB-97402C6FC0BD}"/>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8/38</a:t>
            </a:r>
          </a:p>
        </p:txBody>
      </p:sp>
    </p:spTree>
    <p:extLst>
      <p:ext uri="{BB962C8B-B14F-4D97-AF65-F5344CB8AC3E}">
        <p14:creationId xmlns:p14="http://schemas.microsoft.com/office/powerpoint/2010/main" val="319167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393B8-B8F1-2604-76DE-4F3500A14C43}"/>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20D6E86D-460B-0326-2D6B-EAB6FB218EAF}"/>
              </a:ext>
            </a:extLst>
          </p:cNvPr>
          <p:cNvSpPr/>
          <p:nvPr/>
        </p:nvSpPr>
        <p:spPr>
          <a:xfrm>
            <a:off x="-231058" y="-9832"/>
            <a:ext cx="12654116" cy="619432"/>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E39897F1-299C-0CE4-31A5-EBF933BC99B3}"/>
              </a:ext>
            </a:extLst>
          </p:cNvPr>
          <p:cNvSpPr/>
          <p:nvPr/>
        </p:nvSpPr>
        <p:spPr>
          <a:xfrm>
            <a:off x="0" y="6474541"/>
            <a:ext cx="12201832"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9578339-DDED-843F-13D7-58C98B17D95E}"/>
              </a:ext>
            </a:extLst>
          </p:cNvPr>
          <p:cNvSpPr/>
          <p:nvPr/>
        </p:nvSpPr>
        <p:spPr>
          <a:xfrm>
            <a:off x="-250722" y="6470546"/>
            <a:ext cx="12654116" cy="23273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C25019D2-F97F-0D1C-6BAC-BCECCCA6467E}"/>
              </a:ext>
            </a:extLst>
          </p:cNvPr>
          <p:cNvSpPr/>
          <p:nvPr/>
        </p:nvSpPr>
        <p:spPr>
          <a:xfrm>
            <a:off x="0" y="-80977"/>
            <a:ext cx="12201832" cy="5360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400" dirty="0">
              <a:solidFill>
                <a:schemeClr val="bg1"/>
              </a:solidFill>
            </a:endParaRPr>
          </a:p>
          <a:p>
            <a:pPr lvl="4"/>
            <a:r>
              <a:rPr lang="en-US" sz="1400" dirty="0">
                <a:solidFill>
                  <a:schemeClr val="bg1"/>
                </a:solidFill>
              </a:rPr>
              <a:t>INTRODUCTION		METHODOLOGY		RESULTS		CONCLUSIONS</a:t>
            </a:r>
          </a:p>
          <a:p>
            <a:pPr lvl="4"/>
            <a:endParaRPr lang="en-US" sz="1400" dirty="0">
              <a:solidFill>
                <a:schemeClr val="bg1"/>
              </a:solidFill>
            </a:endParaRPr>
          </a:p>
        </p:txBody>
      </p:sp>
      <p:sp>
        <p:nvSpPr>
          <p:cNvPr id="7" name="Elipse 6">
            <a:extLst>
              <a:ext uri="{FF2B5EF4-FFF2-40B4-BE49-F238E27FC236}">
                <a16:creationId xmlns:a16="http://schemas.microsoft.com/office/drawing/2014/main" id="{A51B9189-AC31-896C-B87E-56191D5758FF}"/>
              </a:ext>
            </a:extLst>
          </p:cNvPr>
          <p:cNvSpPr/>
          <p:nvPr/>
        </p:nvSpPr>
        <p:spPr>
          <a:xfrm>
            <a:off x="2190952" y="296467"/>
            <a:ext cx="107064" cy="107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187C98D5-189B-E0B3-7746-F28FB8DC29EE}"/>
              </a:ext>
            </a:extLst>
          </p:cNvPr>
          <p:cNvSpPr/>
          <p:nvPr/>
        </p:nvSpPr>
        <p:spPr>
          <a:xfrm>
            <a:off x="2395247" y="296467"/>
            <a:ext cx="107064" cy="10706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4C8E53CD-F804-F440-3EB4-D2D527238E50}"/>
              </a:ext>
            </a:extLst>
          </p:cNvPr>
          <p:cNvSpPr/>
          <p:nvPr/>
        </p:nvSpPr>
        <p:spPr>
          <a:xfrm>
            <a:off x="2599542"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DBA0603-2084-4F25-8FCF-34E385AD6B01}"/>
              </a:ext>
            </a:extLst>
          </p:cNvPr>
          <p:cNvSpPr/>
          <p:nvPr/>
        </p:nvSpPr>
        <p:spPr>
          <a:xfrm>
            <a:off x="2803837"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5F1E506D-C68E-6C49-CCE8-F10A53AC6B27}"/>
              </a:ext>
            </a:extLst>
          </p:cNvPr>
          <p:cNvSpPr/>
          <p:nvPr/>
        </p:nvSpPr>
        <p:spPr>
          <a:xfrm>
            <a:off x="491503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8E437469-9206-0062-10C2-4E55937F85B3}"/>
              </a:ext>
            </a:extLst>
          </p:cNvPr>
          <p:cNvSpPr/>
          <p:nvPr/>
        </p:nvSpPr>
        <p:spPr>
          <a:xfrm>
            <a:off x="511933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27CB4BCA-E831-25DC-FE7A-EEF370262472}"/>
              </a:ext>
            </a:extLst>
          </p:cNvPr>
          <p:cNvSpPr/>
          <p:nvPr/>
        </p:nvSpPr>
        <p:spPr>
          <a:xfrm>
            <a:off x="532362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28FC3E16-0760-65E0-2213-CF651EF9F20B}"/>
              </a:ext>
            </a:extLst>
          </p:cNvPr>
          <p:cNvSpPr/>
          <p:nvPr/>
        </p:nvSpPr>
        <p:spPr>
          <a:xfrm>
            <a:off x="552792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728C031F-D0B5-47D0-0309-B1E439AA469A}"/>
              </a:ext>
            </a:extLst>
          </p:cNvPr>
          <p:cNvSpPr/>
          <p:nvPr/>
        </p:nvSpPr>
        <p:spPr>
          <a:xfrm>
            <a:off x="748181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D2A2D648-24D3-ADCD-17D3-922B051E763D}"/>
              </a:ext>
            </a:extLst>
          </p:cNvPr>
          <p:cNvSpPr/>
          <p:nvPr/>
        </p:nvSpPr>
        <p:spPr>
          <a:xfrm>
            <a:off x="7686108"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8A2FA057-067B-E05B-EEA7-23BE32AED35E}"/>
              </a:ext>
            </a:extLst>
          </p:cNvPr>
          <p:cNvSpPr/>
          <p:nvPr/>
        </p:nvSpPr>
        <p:spPr>
          <a:xfrm>
            <a:off x="7890403"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5314DD0F-DEA7-B11A-B1AE-E0C64A1A69D2}"/>
              </a:ext>
            </a:extLst>
          </p:cNvPr>
          <p:cNvSpPr/>
          <p:nvPr/>
        </p:nvSpPr>
        <p:spPr>
          <a:xfrm>
            <a:off x="958645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B3B0FB3A-8862-1C3C-2126-64D052375276}"/>
              </a:ext>
            </a:extLst>
          </p:cNvPr>
          <p:cNvSpPr/>
          <p:nvPr/>
        </p:nvSpPr>
        <p:spPr>
          <a:xfrm>
            <a:off x="9790749"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F4ED3024-B1B6-4D29-7882-D313A71A8EEB}"/>
              </a:ext>
            </a:extLst>
          </p:cNvPr>
          <p:cNvSpPr/>
          <p:nvPr/>
        </p:nvSpPr>
        <p:spPr>
          <a:xfrm>
            <a:off x="9995044" y="296467"/>
            <a:ext cx="107064" cy="107064"/>
          </a:xfrm>
          <a:prstGeom prst="ellipse">
            <a:avLst/>
          </a:prstGeom>
          <a:solidFill>
            <a:srgbClr val="215F9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2D6F814F-06CC-E9BB-2D3A-5ECE36D8A120}"/>
              </a:ext>
            </a:extLst>
          </p:cNvPr>
          <p:cNvSpPr txBox="1"/>
          <p:nvPr/>
        </p:nvSpPr>
        <p:spPr>
          <a:xfrm>
            <a:off x="2346222" y="915899"/>
            <a:ext cx="7499555" cy="1323439"/>
          </a:xfrm>
          <a:prstGeom prst="rect">
            <a:avLst/>
          </a:prstGeom>
          <a:noFill/>
        </p:spPr>
        <p:txBody>
          <a:bodyPr wrap="square">
            <a:spAutoFit/>
          </a:bodyPr>
          <a:lstStyle/>
          <a:p>
            <a:pPr algn="ctr"/>
            <a:r>
              <a:rPr lang="en-US" sz="4000" dirty="0">
                <a:solidFill>
                  <a:schemeClr val="tx1"/>
                </a:solidFill>
              </a:rPr>
              <a:t>Imaging Modalities for Breast Cancer</a:t>
            </a:r>
            <a:endParaRPr lang="es-ES" sz="4000" dirty="0"/>
          </a:p>
        </p:txBody>
      </p:sp>
      <p:sp>
        <p:nvSpPr>
          <p:cNvPr id="32" name="CuadroTexto 31">
            <a:extLst>
              <a:ext uri="{FF2B5EF4-FFF2-40B4-BE49-F238E27FC236}">
                <a16:creationId xmlns:a16="http://schemas.microsoft.com/office/drawing/2014/main" id="{42A51649-1510-D0D0-9B30-C67A54663F98}"/>
              </a:ext>
            </a:extLst>
          </p:cNvPr>
          <p:cNvSpPr txBox="1"/>
          <p:nvPr/>
        </p:nvSpPr>
        <p:spPr>
          <a:xfrm>
            <a:off x="456210" y="2311407"/>
            <a:ext cx="4974483" cy="3539430"/>
          </a:xfrm>
          <a:prstGeom prst="rect">
            <a:avLst/>
          </a:prstGeom>
          <a:noFill/>
        </p:spPr>
        <p:txBody>
          <a:bodyPr wrap="square">
            <a:spAutoFit/>
          </a:bodyPr>
          <a:lstStyle/>
          <a:p>
            <a:r>
              <a:rPr lang="es-ES" sz="1600" dirty="0"/>
              <a:t>Screening </a:t>
            </a:r>
            <a:r>
              <a:rPr lang="es-ES" sz="1600" dirty="0" err="1"/>
              <a:t>Mammograms</a:t>
            </a:r>
            <a:r>
              <a:rPr lang="es-ES" sz="1600" dirty="0"/>
              <a:t> (Film):</a:t>
            </a:r>
          </a:p>
          <a:p>
            <a:pPr marL="285750" indent="-285750">
              <a:buFont typeface="Arial" panose="020B0604020202020204" pitchFamily="34" charset="0"/>
              <a:buChar char="•"/>
            </a:pPr>
            <a:r>
              <a:rPr lang="es-ES" sz="1600" dirty="0"/>
              <a:t>X-</a:t>
            </a:r>
            <a:r>
              <a:rPr lang="es-ES" sz="1600" dirty="0" err="1"/>
              <a:t>ray</a:t>
            </a:r>
            <a:r>
              <a:rPr lang="es-ES" sz="1600" dirty="0"/>
              <a:t> </a:t>
            </a:r>
            <a:r>
              <a:rPr lang="es-ES" sz="1600" dirty="0" err="1"/>
              <a:t>captured</a:t>
            </a:r>
            <a:r>
              <a:rPr lang="es-ES" sz="1600" dirty="0"/>
              <a:t> </a:t>
            </a:r>
            <a:r>
              <a:rPr lang="es-ES" sz="1600" dirty="0" err="1"/>
              <a:t>on</a:t>
            </a:r>
            <a:r>
              <a:rPr lang="es-ES" sz="1600" dirty="0"/>
              <a:t> film; </a:t>
            </a:r>
            <a:r>
              <a:rPr lang="es-ES" sz="1600" dirty="0" err="1"/>
              <a:t>used</a:t>
            </a:r>
            <a:r>
              <a:rPr lang="es-ES" sz="1600" dirty="0"/>
              <a:t> </a:t>
            </a:r>
            <a:r>
              <a:rPr lang="es-ES" sz="1600" dirty="0" err="1"/>
              <a:t>where</a:t>
            </a:r>
            <a:r>
              <a:rPr lang="es-ES" sz="1600" dirty="0"/>
              <a:t> digital </a:t>
            </a:r>
            <a:r>
              <a:rPr lang="es-ES" sz="1600" dirty="0" err="1"/>
              <a:t>isn’t</a:t>
            </a:r>
            <a:r>
              <a:rPr lang="es-ES" sz="1600" dirty="0"/>
              <a:t> </a:t>
            </a:r>
            <a:r>
              <a:rPr lang="es-ES" sz="1600" dirty="0" err="1"/>
              <a:t>available</a:t>
            </a:r>
            <a:endParaRPr lang="es-ES" sz="1600" dirty="0"/>
          </a:p>
          <a:p>
            <a:pPr marL="285750" indent="-285750">
              <a:buFont typeface="Arial" panose="020B0604020202020204" pitchFamily="34" charset="0"/>
              <a:buChar char="•"/>
            </a:pPr>
            <a:r>
              <a:rPr lang="es-ES" sz="1600" dirty="0" err="1"/>
              <a:t>Requires</a:t>
            </a:r>
            <a:r>
              <a:rPr lang="es-ES" sz="1600" dirty="0"/>
              <a:t> precise </a:t>
            </a:r>
            <a:r>
              <a:rPr lang="es-ES" sz="1600" dirty="0" err="1"/>
              <a:t>compression</a:t>
            </a:r>
            <a:r>
              <a:rPr lang="es-ES" sz="1600" dirty="0"/>
              <a:t> and </a:t>
            </a:r>
            <a:r>
              <a:rPr lang="es-ES" sz="1600" dirty="0" err="1"/>
              <a:t>darkroom</a:t>
            </a:r>
            <a:r>
              <a:rPr lang="es-ES" sz="1600" dirty="0"/>
              <a:t> </a:t>
            </a:r>
            <a:r>
              <a:rPr lang="es-ES" sz="1600" dirty="0" err="1"/>
              <a:t>processing</a:t>
            </a:r>
            <a:endParaRPr lang="es-ES" sz="1600" dirty="0"/>
          </a:p>
          <a:p>
            <a:pPr marL="285750" indent="-285750">
              <a:buFont typeface="Arial" panose="020B0604020202020204" pitchFamily="34" charset="0"/>
              <a:buChar char="•"/>
            </a:pPr>
            <a:r>
              <a:rPr lang="es-ES" sz="1600" dirty="0" err="1"/>
              <a:t>Reliable</a:t>
            </a:r>
            <a:r>
              <a:rPr lang="es-ES" sz="1600" dirty="0"/>
              <a:t> </a:t>
            </a:r>
            <a:r>
              <a:rPr lang="es-ES" sz="1600" dirty="0" err="1"/>
              <a:t>detection</a:t>
            </a:r>
            <a:r>
              <a:rPr lang="es-ES" sz="1600" dirty="0"/>
              <a:t> </a:t>
            </a:r>
            <a:r>
              <a:rPr lang="es-ES" sz="1600" dirty="0" err="1"/>
              <a:t>but</a:t>
            </a:r>
            <a:r>
              <a:rPr lang="es-ES" sz="1600" dirty="0"/>
              <a:t> no digital </a:t>
            </a:r>
            <a:r>
              <a:rPr lang="es-ES" sz="1600" dirty="0" err="1"/>
              <a:t>post-processing</a:t>
            </a:r>
            <a:r>
              <a:rPr lang="es-ES" sz="1600" dirty="0"/>
              <a:t> </a:t>
            </a:r>
            <a:r>
              <a:rPr lang="es-ES" sz="1600" dirty="0" err="1"/>
              <a:t>or</a:t>
            </a:r>
            <a:r>
              <a:rPr lang="es-ES" sz="1600" dirty="0"/>
              <a:t> </a:t>
            </a:r>
            <a:r>
              <a:rPr lang="es-ES" sz="1600" dirty="0" err="1"/>
              <a:t>dose</a:t>
            </a:r>
            <a:r>
              <a:rPr lang="es-ES" sz="1600" dirty="0"/>
              <a:t> </a:t>
            </a:r>
            <a:r>
              <a:rPr lang="es-ES" sz="1600" dirty="0" err="1"/>
              <a:t>savings</a:t>
            </a:r>
            <a:r>
              <a:rPr lang="es-ES" sz="1600" dirty="0"/>
              <a:t> </a:t>
            </a:r>
            <a:r>
              <a:rPr lang="en-US" sz="1600" dirty="0"/>
              <a:t>[7] </a:t>
            </a:r>
            <a:endParaRPr lang="es-ES" sz="1600" dirty="0"/>
          </a:p>
          <a:p>
            <a:endParaRPr lang="es-ES" sz="1600" dirty="0"/>
          </a:p>
          <a:p>
            <a:r>
              <a:rPr lang="es-ES" sz="1600" dirty="0"/>
              <a:t>Digital </a:t>
            </a:r>
            <a:r>
              <a:rPr lang="es-ES" sz="1600" dirty="0" err="1"/>
              <a:t>Mammography</a:t>
            </a:r>
            <a:r>
              <a:rPr lang="es-ES" sz="1600" dirty="0"/>
              <a:t>:</a:t>
            </a:r>
          </a:p>
          <a:p>
            <a:pPr marL="285750" indent="-285750">
              <a:buFont typeface="Arial" panose="020B0604020202020204" pitchFamily="34" charset="0"/>
              <a:buChar char="•"/>
            </a:pPr>
            <a:r>
              <a:rPr lang="es-ES" sz="1600" dirty="0"/>
              <a:t>X-</a:t>
            </a:r>
            <a:r>
              <a:rPr lang="es-ES" sz="1600" dirty="0" err="1"/>
              <a:t>ray</a:t>
            </a:r>
            <a:r>
              <a:rPr lang="es-ES" sz="1600" dirty="0"/>
              <a:t> → </a:t>
            </a:r>
            <a:r>
              <a:rPr lang="es-ES" sz="1600" dirty="0" err="1"/>
              <a:t>electronic</a:t>
            </a:r>
            <a:r>
              <a:rPr lang="es-ES" sz="1600" dirty="0"/>
              <a:t> </a:t>
            </a:r>
            <a:r>
              <a:rPr lang="es-ES" sz="1600" dirty="0" err="1"/>
              <a:t>signal</a:t>
            </a:r>
            <a:r>
              <a:rPr lang="es-ES" sz="1600" dirty="0"/>
              <a:t> → digital </a:t>
            </a:r>
            <a:r>
              <a:rPr lang="es-ES" sz="1600" dirty="0" err="1"/>
              <a:t>image</a:t>
            </a:r>
            <a:endParaRPr lang="es-ES" sz="1600" dirty="0"/>
          </a:p>
          <a:p>
            <a:pPr marL="285750" indent="-285750">
              <a:buFont typeface="Arial" panose="020B0604020202020204" pitchFamily="34" charset="0"/>
              <a:buChar char="•"/>
            </a:pPr>
            <a:r>
              <a:rPr lang="es-ES" sz="1600" dirty="0" err="1"/>
              <a:t>Enables</a:t>
            </a:r>
            <a:r>
              <a:rPr lang="es-ES" sz="1600" dirty="0"/>
              <a:t> </a:t>
            </a:r>
            <a:r>
              <a:rPr lang="es-ES" sz="1600" dirty="0" err="1"/>
              <a:t>advanced</a:t>
            </a:r>
            <a:r>
              <a:rPr lang="es-ES" sz="1600" dirty="0"/>
              <a:t> </a:t>
            </a:r>
            <a:r>
              <a:rPr lang="es-ES" sz="1600" dirty="0" err="1"/>
              <a:t>processing</a:t>
            </a:r>
            <a:r>
              <a:rPr lang="es-ES" sz="1600" dirty="0"/>
              <a:t>, PACS </a:t>
            </a:r>
            <a:r>
              <a:rPr lang="es-ES" sz="1600" dirty="0" err="1"/>
              <a:t>storage</a:t>
            </a:r>
            <a:r>
              <a:rPr lang="es-ES" sz="1600" dirty="0"/>
              <a:t>, and </a:t>
            </a:r>
            <a:r>
              <a:rPr lang="es-ES" sz="1600" dirty="0" err="1"/>
              <a:t>teleradiology</a:t>
            </a:r>
            <a:endParaRPr lang="es-ES" sz="1600" dirty="0"/>
          </a:p>
          <a:p>
            <a:pPr marL="285750" indent="-285750">
              <a:buFont typeface="Arial" panose="020B0604020202020204" pitchFamily="34" charset="0"/>
              <a:buChar char="•"/>
            </a:pPr>
            <a:r>
              <a:rPr lang="es-ES" sz="1600" dirty="0" err="1"/>
              <a:t>Lower</a:t>
            </a:r>
            <a:r>
              <a:rPr lang="es-ES" sz="1600" dirty="0"/>
              <a:t> </a:t>
            </a:r>
            <a:r>
              <a:rPr lang="es-ES" sz="1600" dirty="0" err="1"/>
              <a:t>dose</a:t>
            </a:r>
            <a:r>
              <a:rPr lang="es-ES" sz="1600" dirty="0"/>
              <a:t> (~3.7 </a:t>
            </a:r>
            <a:r>
              <a:rPr lang="es-ES" sz="1600" dirty="0" err="1"/>
              <a:t>mGy</a:t>
            </a:r>
            <a:r>
              <a:rPr lang="es-ES" sz="1600" dirty="0"/>
              <a:t>), </a:t>
            </a:r>
            <a:r>
              <a:rPr lang="es-ES" sz="1600" dirty="0" err="1"/>
              <a:t>higher</a:t>
            </a:r>
            <a:r>
              <a:rPr lang="es-ES" sz="1600" dirty="0"/>
              <a:t> </a:t>
            </a:r>
            <a:r>
              <a:rPr lang="es-ES" sz="1600" dirty="0" err="1"/>
              <a:t>resolution</a:t>
            </a:r>
            <a:r>
              <a:rPr lang="es-ES" sz="1600" dirty="0"/>
              <a:t>, </a:t>
            </a:r>
            <a:r>
              <a:rPr lang="es-ES" sz="1600" dirty="0" err="1"/>
              <a:t>better</a:t>
            </a:r>
            <a:r>
              <a:rPr lang="es-ES" sz="1600" dirty="0"/>
              <a:t> </a:t>
            </a:r>
            <a:r>
              <a:rPr lang="es-ES" sz="1600" dirty="0" err="1"/>
              <a:t>for</a:t>
            </a:r>
            <a:r>
              <a:rPr lang="es-ES" sz="1600" dirty="0"/>
              <a:t> dense/</a:t>
            </a:r>
            <a:r>
              <a:rPr lang="es-ES" sz="1600" dirty="0" err="1"/>
              <a:t>younger</a:t>
            </a:r>
            <a:r>
              <a:rPr lang="es-ES" sz="1600" dirty="0"/>
              <a:t> </a:t>
            </a:r>
            <a:r>
              <a:rPr lang="es-ES" sz="1600" dirty="0" err="1"/>
              <a:t>breasts</a:t>
            </a:r>
            <a:endParaRPr lang="es-ES" sz="1600" dirty="0"/>
          </a:p>
        </p:txBody>
      </p:sp>
      <p:pic>
        <p:nvPicPr>
          <p:cNvPr id="34" name="Imagen 33">
            <a:extLst>
              <a:ext uri="{FF2B5EF4-FFF2-40B4-BE49-F238E27FC236}">
                <a16:creationId xmlns:a16="http://schemas.microsoft.com/office/drawing/2014/main" id="{041565CC-9847-7931-B780-64EE93233C18}"/>
              </a:ext>
            </a:extLst>
          </p:cNvPr>
          <p:cNvPicPr>
            <a:picLocks noChangeAspect="1"/>
          </p:cNvPicPr>
          <p:nvPr/>
        </p:nvPicPr>
        <p:blipFill>
          <a:blip r:embed="rId2"/>
          <a:srcRect r="6728"/>
          <a:stretch>
            <a:fillRect/>
          </a:stretch>
        </p:blipFill>
        <p:spPr>
          <a:xfrm>
            <a:off x="5634988" y="2907194"/>
            <a:ext cx="2647070" cy="1803322"/>
          </a:xfrm>
          <a:prstGeom prst="rect">
            <a:avLst/>
          </a:prstGeom>
        </p:spPr>
      </p:pic>
      <p:sp>
        <p:nvSpPr>
          <p:cNvPr id="35" name="CuadroTexto 34">
            <a:extLst>
              <a:ext uri="{FF2B5EF4-FFF2-40B4-BE49-F238E27FC236}">
                <a16:creationId xmlns:a16="http://schemas.microsoft.com/office/drawing/2014/main" id="{D2463DF0-AB5D-5A3E-3A21-E7086FCADC2F}"/>
              </a:ext>
            </a:extLst>
          </p:cNvPr>
          <p:cNvSpPr txBox="1"/>
          <p:nvPr/>
        </p:nvSpPr>
        <p:spPr>
          <a:xfrm>
            <a:off x="3913891" y="4713024"/>
            <a:ext cx="6331974" cy="276999"/>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7. MLO and CC film mammograms </a:t>
            </a:r>
            <a:r>
              <a:rPr lang="en-US" sz="1200" dirty="0"/>
              <a:t>[7] </a:t>
            </a:r>
            <a:endParaRPr lang="es-ES" sz="1200" dirty="0">
              <a:latin typeface="Georgia" panose="02040502050405020303" pitchFamily="18" charset="0"/>
            </a:endParaRPr>
          </a:p>
        </p:txBody>
      </p:sp>
      <p:sp>
        <p:nvSpPr>
          <p:cNvPr id="18" name="CuadroTexto 17">
            <a:extLst>
              <a:ext uri="{FF2B5EF4-FFF2-40B4-BE49-F238E27FC236}">
                <a16:creationId xmlns:a16="http://schemas.microsoft.com/office/drawing/2014/main" id="{B16A9878-E9A9-8767-E90E-66032E363131}"/>
              </a:ext>
            </a:extLst>
          </p:cNvPr>
          <p:cNvSpPr txBox="1"/>
          <p:nvPr/>
        </p:nvSpPr>
        <p:spPr>
          <a:xfrm>
            <a:off x="7445387" y="4750840"/>
            <a:ext cx="6331974" cy="461665"/>
          </a:xfrm>
          <a:prstGeom prst="rect">
            <a:avLst/>
          </a:prstGeom>
          <a:noFill/>
        </p:spPr>
        <p:txBody>
          <a:bodyPr wrap="square">
            <a:spAutoFit/>
          </a:bodyPr>
          <a:lstStyle/>
          <a:p>
            <a:pPr algn="ctr"/>
            <a:r>
              <a:rPr lang="en-US" sz="1200" b="0" i="0" dirty="0">
                <a:solidFill>
                  <a:srgbClr val="1C1D1E"/>
                </a:solidFill>
                <a:effectLst/>
                <a:latin typeface="Georgia" panose="02040502050405020303" pitchFamily="18" charset="0"/>
              </a:rPr>
              <a:t>Figure 8. MLO and CC digital mammograms </a:t>
            </a:r>
          </a:p>
          <a:p>
            <a:pPr algn="ctr"/>
            <a:r>
              <a:rPr lang="en-US" sz="1200" b="0" i="0" dirty="0">
                <a:solidFill>
                  <a:srgbClr val="1C1D1E"/>
                </a:solidFill>
                <a:effectLst/>
                <a:latin typeface="Georgia" panose="02040502050405020303" pitchFamily="18" charset="0"/>
              </a:rPr>
              <a:t>[8]</a:t>
            </a:r>
            <a:endParaRPr lang="es-ES" sz="1200" dirty="0">
              <a:latin typeface="Georgia" panose="02040502050405020303" pitchFamily="18" charset="0"/>
            </a:endParaRPr>
          </a:p>
        </p:txBody>
      </p:sp>
      <p:pic>
        <p:nvPicPr>
          <p:cNvPr id="23" name="Picture 2" descr="Digital Mammography - ARYA STANA BONE &amp; BREAST CARE">
            <a:extLst>
              <a:ext uri="{FF2B5EF4-FFF2-40B4-BE49-F238E27FC236}">
                <a16:creationId xmlns:a16="http://schemas.microsoft.com/office/drawing/2014/main" id="{85C34D81-C2A8-DB62-34B3-3508E8519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55" r="18000"/>
          <a:stretch>
            <a:fillRect/>
          </a:stretch>
        </p:blipFill>
        <p:spPr bwMode="auto">
          <a:xfrm>
            <a:off x="9400143" y="2907194"/>
            <a:ext cx="2422463" cy="1803322"/>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esquinas redondeadas 23">
            <a:extLst>
              <a:ext uri="{FF2B5EF4-FFF2-40B4-BE49-F238E27FC236}">
                <a16:creationId xmlns:a16="http://schemas.microsoft.com/office/drawing/2014/main" id="{3670B21C-3D59-9D97-B95B-5883A7563989}"/>
              </a:ext>
            </a:extLst>
          </p:cNvPr>
          <p:cNvSpPr/>
          <p:nvPr/>
        </p:nvSpPr>
        <p:spPr>
          <a:xfrm>
            <a:off x="10540497" y="5855301"/>
            <a:ext cx="1163503" cy="14632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9/38</a:t>
            </a:r>
          </a:p>
        </p:txBody>
      </p:sp>
    </p:spTree>
    <p:extLst>
      <p:ext uri="{BB962C8B-B14F-4D97-AF65-F5344CB8AC3E}">
        <p14:creationId xmlns:p14="http://schemas.microsoft.com/office/powerpoint/2010/main" val="31608372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24563</TotalTime>
  <Words>2653</Words>
  <Application>Microsoft Office PowerPoint</Application>
  <PresentationFormat>Panorámica</PresentationFormat>
  <Paragraphs>388</Paragraphs>
  <Slides>38</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Aptos</vt:lpstr>
      <vt:lpstr>Aptos Display</vt:lpstr>
      <vt:lpstr>Arial</vt:lpstr>
      <vt:lpstr>Georgia</vt:lpstr>
      <vt:lpstr>Source Sans Pro</vt:lpstr>
      <vt:lpstr>Tema de Office</vt:lpstr>
      <vt:lpstr>Domain Adaptation in Breast Cancer Classification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Domain Adaptation in Breast Cancer Classification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QUERALT AIXENDRI</dc:creator>
  <cp:lastModifiedBy>CHRISTIAN QUERALT AIXENDRI</cp:lastModifiedBy>
  <cp:revision>9</cp:revision>
  <dcterms:created xsi:type="dcterms:W3CDTF">2025-06-15T11:34:04Z</dcterms:created>
  <dcterms:modified xsi:type="dcterms:W3CDTF">2025-07-02T14:05:05Z</dcterms:modified>
</cp:coreProperties>
</file>